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85" r:id="rId3"/>
    <p:sldId id="286" r:id="rId4"/>
    <p:sldId id="290" r:id="rId5"/>
    <p:sldId id="263" r:id="rId6"/>
    <p:sldId id="267" r:id="rId7"/>
    <p:sldId id="292" r:id="rId8"/>
    <p:sldId id="294" r:id="rId9"/>
    <p:sldId id="300" r:id="rId10"/>
    <p:sldId id="293" r:id="rId11"/>
    <p:sldId id="283" r:id="rId12"/>
    <p:sldId id="295" r:id="rId13"/>
    <p:sldId id="296" r:id="rId14"/>
    <p:sldId id="297" r:id="rId15"/>
    <p:sldId id="298" r:id="rId16"/>
    <p:sldId id="299"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ywani Albert" initials="" lastIdx="7" clrIdx="0"/>
  <p:cmAuthor id="1" name="Catalina Santamaria" initials="CS" lastIdx="12" clrIdx="1">
    <p:extLst>
      <p:ext uri="{19B8F6BF-5375-455C-9EA6-DF929625EA0E}">
        <p15:presenceInfo xmlns:p15="http://schemas.microsoft.com/office/powerpoint/2012/main" userId="S::santamaria@un.org::541dfd1c-0347-44be-9b0a-79ae467556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4375" autoAdjust="0"/>
  </p:normalViewPr>
  <p:slideViewPr>
    <p:cSldViewPr snapToGrid="0">
      <p:cViewPr varScale="1">
        <p:scale>
          <a:sx n="57" d="100"/>
          <a:sy n="57" d="100"/>
        </p:scale>
        <p:origin x="1540" y="36"/>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(Welcoming statement.)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On behalf of the SCBD, let me express our deep thanks to all the participants</a:t>
            </a:r>
            <a:r>
              <a:rPr lang="en-CA" sz="1100" dirty="0">
                <a:solidFill>
                  <a:srgbClr val="45818E"/>
                </a:solidFill>
                <a:latin typeface="Century Gothic"/>
                <a:sym typeface="Century Gothic"/>
              </a:rPr>
              <a:t> joining today  ( over 200) and to the many non state actors engaged in the Biosafety protocol and the CBD process, who have already made voluntary commitments in support of the post 2020 framework, through the Sharm El Sheikh to Kunming Action Agenda for Nature and People.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solidFill>
                  <a:srgbClr val="45818E"/>
                </a:solidFill>
                <a:latin typeface="Century Gothic"/>
                <a:sym typeface="Century Gothic"/>
              </a:rPr>
              <a:t>We applaud your support and active work through the Action Agenda to inspire and join the global response to reverse biodiversity loss.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solidFill>
                  <a:srgbClr val="45818E"/>
                </a:solidFill>
                <a:latin typeface="Century Gothic"/>
                <a:sym typeface="Century Gothic"/>
              </a:rPr>
              <a:t>Your commitments have spark important feedback loops to catalyze further ambition in response to the urgent call to action for biodiversity in this decisive decade of transformation.</a:t>
            </a:r>
          </a:p>
          <a:p>
            <a:pPr marL="0" lvl="0" indent="0" algn="l" rtl="0">
              <a:spcBef>
                <a:spcPts val="0"/>
              </a:spcBef>
              <a:spcAft>
                <a:spcPts val="0"/>
              </a:spcAft>
              <a:buNone/>
            </a:pPr>
            <a:endParaRPr lang="en-CA" dirty="0"/>
          </a:p>
          <a:p>
            <a:pPr marL="0" lvl="0" indent="0" algn="l" rtl="0">
              <a:spcBef>
                <a:spcPts val="0"/>
              </a:spcBef>
              <a:spcAft>
                <a:spcPts val="0"/>
              </a:spcAft>
              <a:buNone/>
            </a:pPr>
            <a:r>
              <a:rPr lang="en-CA" b="1" dirty="0"/>
              <a:t>Turning to my presentation, let me share brief highlights on : 1/ Context of the AA ; 2/ its scope of work and structure; 3/ explain the notion of commitments and type of engagement; 4/ share the 11 action categories; and 5/ explain the steps to making a commitment.</a:t>
            </a:r>
          </a:p>
          <a:p>
            <a:pPr marL="0" lvl="0" indent="0" algn="l" rtl="0">
              <a:spcBef>
                <a:spcPts val="0"/>
              </a:spcBef>
              <a:spcAft>
                <a:spcPts val="0"/>
              </a:spcAft>
              <a:buNone/>
            </a:pPr>
            <a:r>
              <a:rPr lang="en-CA" dirty="0"/>
              <a:t>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48000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e06e0eef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e06e0eef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157905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2236138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3332287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2790679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214696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As per COP decision 14/34 the overall objective of the AA is to invite</a:t>
            </a:r>
            <a:r>
              <a:rPr lang="en-US" dirty="0"/>
              <a:t>, prior to the fifteenth meeting of the Conference of the Parties, voluntary biodiversity commitments, from </a:t>
            </a:r>
            <a:r>
              <a:rPr lang="en-US" b="1" dirty="0"/>
              <a:t>indigenous peoples and local communities, women, youth, civil society, local governments and authorities, academia, the business and financial sectors and other relevant stakeholders, </a:t>
            </a:r>
            <a:r>
              <a:rPr lang="en-US" dirty="0"/>
              <a:t>to provide momentum for the ambition and contribute to the implementation of a post-2020 global biodiversity framework.</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a:p>
            <a:pPr lvl="0">
              <a:buSzPts val="523"/>
            </a:pPr>
            <a:r>
              <a:rPr lang="en-CA" sz="1100" b="1" dirty="0"/>
              <a:t>Policy: </a:t>
            </a:r>
            <a:r>
              <a:rPr lang="en-CA" sz="1100" dirty="0"/>
              <a:t>Discussions on-going under CBD subsidiary bodies – links to monitoring; cooperation; mainstreaming; communications </a:t>
            </a:r>
          </a:p>
          <a:p>
            <a:pPr lvl="0">
              <a:buSzPts val="523"/>
            </a:pPr>
            <a:endParaRPr lang="en-CA" sz="500" dirty="0"/>
          </a:p>
          <a:p>
            <a:pPr>
              <a:buSzPts val="523"/>
            </a:pPr>
            <a:r>
              <a:rPr lang="en-CA" sz="1100" b="1" dirty="0"/>
              <a:t>Engagement: </a:t>
            </a:r>
            <a:r>
              <a:rPr lang="en-CA" sz="1100" dirty="0"/>
              <a:t>More representatives are getting involved            </a:t>
            </a:r>
            <a:r>
              <a:rPr lang="en-CA" dirty="0"/>
              <a:t>(Business alliances are active – </a:t>
            </a:r>
            <a:r>
              <a:rPr lang="en-US" dirty="0"/>
              <a:t>taking steps to sign common commitments; prepare smart commitments; and engage external stakeholders).</a:t>
            </a:r>
            <a:endParaRPr lang="en-CA" dirty="0"/>
          </a:p>
          <a:p>
            <a:pPr lvl="0">
              <a:buSzPts val="523"/>
            </a:pPr>
            <a:endParaRPr lang="en-CA" sz="500" dirty="0"/>
          </a:p>
          <a:p>
            <a:pPr lvl="0">
              <a:buSzPts val="523"/>
            </a:pPr>
            <a:r>
              <a:rPr lang="en-CA" sz="1100" b="1" dirty="0"/>
              <a:t>Outreach</a:t>
            </a:r>
            <a:r>
              <a:rPr lang="en-CA" sz="1100" dirty="0"/>
              <a:t>: Webinars; Videos; Media materials; Informal Friends of Action Group -</a:t>
            </a:r>
            <a:r>
              <a:rPr lang="en-CA" dirty="0"/>
              <a:t> joint narrative, identifying sectors; planning reports and events.</a:t>
            </a:r>
          </a:p>
          <a:p>
            <a:pPr lvl="0">
              <a:buSzPts val="523"/>
            </a:pPr>
            <a:endParaRPr lang="en-CA" sz="500" b="1" dirty="0"/>
          </a:p>
          <a:p>
            <a:pPr lvl="0">
              <a:buSzPts val="523"/>
            </a:pPr>
            <a:r>
              <a:rPr lang="en-CA" sz="1100" b="1" dirty="0"/>
              <a:t>Commitments</a:t>
            </a:r>
            <a:r>
              <a:rPr lang="en-CA" sz="1100" dirty="0"/>
              <a:t>: over 201 pledges + over 300 stakeholders involved in 44 submissions by coalitions and alliances and at least 34 submissions including sub-commitments. </a:t>
            </a:r>
            <a:r>
              <a:rPr lang="en-CA" sz="1000" dirty="0"/>
              <a:t>More expected in run up to COP15. </a:t>
            </a:r>
          </a:p>
          <a:p>
            <a:pPr lvl="0">
              <a:buSzPts val="523"/>
            </a:pPr>
            <a:endParaRPr lang="en-CA"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3582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06f4aa28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06f4aa28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buNone/>
            </a:pPr>
            <a:r>
              <a:rPr lang="en-CA" sz="500" dirty="0">
                <a:solidFill>
                  <a:schemeClr val="dk1"/>
                </a:solidFill>
              </a:rPr>
              <a:t>Background:</a:t>
            </a:r>
          </a:p>
          <a:p>
            <a:r>
              <a:rPr lang="en-US" dirty="0"/>
              <a:t>Applies to any scale and level and submitted by any sectors &amp; stakeholders </a:t>
            </a:r>
            <a:r>
              <a:rPr lang="en-US" sz="1100" b="0" i="0" u="none" strike="noStrike" cap="none" dirty="0">
                <a:solidFill>
                  <a:srgbClr val="000000"/>
                </a:solidFill>
                <a:effectLst/>
                <a:latin typeface="Arial"/>
                <a:ea typeface="Arial"/>
                <a:cs typeface="Arial"/>
                <a:sym typeface="Arial"/>
              </a:rPr>
              <a:t>Commitments can include large scale actions like restoring degraded ecosystems or setting aside protected areas to individual actions such as planting pollen and nectar plants. They could also contain targeted measures addressing direct or indirect causes of biodiversity loss, or the achievement of measurable conservation and sustainable use objectives.</a:t>
            </a:r>
          </a:p>
          <a:p>
            <a:r>
              <a:rPr lang="en-US" sz="1100" b="0" i="0" u="none" strike="noStrike" cap="none" dirty="0">
                <a:solidFill>
                  <a:srgbClr val="000000"/>
                </a:solidFill>
                <a:effectLst/>
                <a:latin typeface="Arial"/>
                <a:ea typeface="Arial"/>
                <a:cs typeface="Arial"/>
                <a:sym typeface="Arial"/>
              </a:rPr>
              <a:t>Commitments should contribute to long term sustainable development.</a:t>
            </a:r>
          </a:p>
          <a:p>
            <a:r>
              <a:rPr lang="en-US" sz="1100" b="0" i="0" u="none" strike="noStrike" cap="none" dirty="0">
                <a:solidFill>
                  <a:srgbClr val="000000"/>
                </a:solidFill>
                <a:effectLst/>
                <a:latin typeface="Arial"/>
                <a:ea typeface="Arial"/>
                <a:cs typeface="Arial"/>
                <a:sym typeface="Arial"/>
              </a:rPr>
              <a:t>Commitments could build upon existing cross sectoral initiatives, such as those to achieve the Sustainable Development Goals, the objectives of the Paris Agreement and the land degradation neutrality goal under the UN Convention to Combat Desertification, among others.</a:t>
            </a:r>
          </a:p>
          <a:p>
            <a:r>
              <a:rPr lang="en-US" sz="1100" b="0" i="0" u="none" strike="noStrike" cap="none" dirty="0">
                <a:solidFill>
                  <a:srgbClr val="000000"/>
                </a:solidFill>
                <a:effectLst/>
                <a:latin typeface="Arial"/>
                <a:ea typeface="Arial"/>
                <a:cs typeface="Arial"/>
                <a:sym typeface="Arial"/>
              </a:rPr>
              <a:t>Actions to implement the commitments could depict ways and means to support the mainstreaming of biodiversity considerations across productive sectors addressed at COP13 and COP14.</a:t>
            </a:r>
          </a:p>
          <a:p>
            <a:r>
              <a:rPr lang="en-US" sz="1100" b="0" i="0" u="none" strike="noStrike" cap="none" dirty="0">
                <a:solidFill>
                  <a:srgbClr val="000000"/>
                </a:solidFill>
                <a:effectLst/>
                <a:latin typeface="Arial"/>
                <a:ea typeface="Arial"/>
                <a:cs typeface="Arial"/>
                <a:sym typeface="Arial"/>
              </a:rPr>
              <a:t>Actions to implement the commitments could envisage how to include value chains in their ambition, whenever possible, as this is the most concrete way of scaling up success and fundamentally engaging small and medium companies in the long run.</a:t>
            </a:r>
          </a:p>
          <a:p>
            <a:r>
              <a:rPr lang="en-US" sz="1100" b="0" i="0" u="none" strike="noStrike" cap="none" dirty="0">
                <a:solidFill>
                  <a:srgbClr val="000000"/>
                </a:solidFill>
                <a:effectLst/>
                <a:latin typeface="Arial"/>
                <a:cs typeface="Arial"/>
                <a:sym typeface="Arial"/>
              </a:rPr>
              <a:t>ABT serve as a guide while new framework is adopted.</a:t>
            </a:r>
            <a:endParaRPr dirty="0"/>
          </a:p>
        </p:txBody>
      </p:sp>
    </p:spTree>
    <p:extLst>
      <p:ext uri="{BB962C8B-B14F-4D97-AF65-F5344CB8AC3E}">
        <p14:creationId xmlns:p14="http://schemas.microsoft.com/office/powerpoint/2010/main" val="109705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de44b4c12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de44b4c12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dirty="0">
                <a:effectLst/>
                <a:latin typeface="Calibri" panose="020F0502020204030204" pitchFamily="34" charset="0"/>
                <a:ea typeface="DengXian" panose="02010600030101010101" pitchFamily="2" charset="-122"/>
                <a:cs typeface="Times New Roman" panose="02020603050405020304" pitchFamily="18" charset="0"/>
              </a:rPr>
              <a:t>Drawing on the science, the 5</a:t>
            </a:r>
            <a:r>
              <a:rPr lang="en-US" sz="1800" baseline="30000" dirty="0">
                <a:effectLst/>
                <a:latin typeface="Calibri" panose="020F0502020204030204" pitchFamily="34" charset="0"/>
                <a:ea typeface="DengXian" panose="02010600030101010101" pitchFamily="2" charset="-122"/>
                <a:cs typeface="Times New Roman" panose="02020603050405020304" pitchFamily="18" charset="0"/>
              </a:rPr>
              <a:t>th</a:t>
            </a:r>
            <a:r>
              <a:rPr lang="en-US" sz="1800" dirty="0">
                <a:effectLst/>
                <a:latin typeface="Calibri" panose="020F0502020204030204" pitchFamily="34" charset="0"/>
                <a:ea typeface="DengXian" panose="02010600030101010101" pitchFamily="2" charset="-122"/>
                <a:cs typeface="Times New Roman" panose="02020603050405020304" pitchFamily="18" charset="0"/>
              </a:rPr>
              <a:t> edition of the Global Biodiversity Outlook, noted that ultimately reaching the 2050 Vision for Biodiversity will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require a set of transitions in particular sectors and areas of human activity</a:t>
            </a:r>
            <a:r>
              <a:rPr lang="en-US" sz="1800" dirty="0">
                <a:effectLst/>
                <a:latin typeface="Calibri" panose="020F0502020204030204" pitchFamily="34" charset="0"/>
                <a:ea typeface="DengXian" panose="02010600030101010101" pitchFamily="2" charset="-122"/>
                <a:cs typeface="Times New Roman" panose="02020603050405020304" pitchFamily="18" charset="0"/>
              </a:rPr>
              <a:t>. They identified </a:t>
            </a:r>
            <a:r>
              <a:rPr lang="en-US" sz="1800" b="1" dirty="0">
                <a:effectLst/>
                <a:latin typeface="Calibri" panose="020F0502020204030204" pitchFamily="34" charset="0"/>
                <a:ea typeface="DengXian" panose="02010600030101010101" pitchFamily="2" charset="-122"/>
                <a:cs typeface="Times New Roman" panose="02020603050405020304" pitchFamily="18" charset="0"/>
              </a:rPr>
              <a:t>eight distinct but closely inter-related aspects of the interface between people and nature</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CA" sz="1800" dirty="0">
              <a:effectLst/>
              <a:latin typeface="Calibri" panose="020F0502020204030204" pitchFamily="34" charset="0"/>
              <a:ea typeface="DengXian" panose="02010600030101010101" pitchFamily="2" charset="-122"/>
              <a:cs typeface="Times New Roman" panose="02020603050405020304" pitchFamily="18" charset="0"/>
            </a:endParaRPr>
          </a:p>
          <a:p>
            <a:pPr marL="0" lvl="0" indent="0">
              <a:buFont typeface="Symbol" panose="05050102010706020507" pitchFamily="18" charset="2"/>
              <a:buNone/>
            </a:pPr>
            <a:endParaRPr lang="en-US" sz="1800" i="1" dirty="0">
              <a:effectLst/>
              <a:latin typeface="Calibri" panose="020F0502020204030204" pitchFamily="34" charset="0"/>
              <a:ea typeface="DengXian" panose="02010600030101010101" pitchFamily="2" charset="-122"/>
              <a:cs typeface="Times New Roman" panose="02020603050405020304" pitchFamily="18" charset="0"/>
            </a:endParaRPr>
          </a:p>
          <a:p>
            <a:pPr marL="0" lvl="0" indent="0">
              <a:buFont typeface="Symbol" panose="05050102010706020507" pitchFamily="18" charset="2"/>
              <a:buNone/>
            </a:pPr>
            <a:r>
              <a:rPr lang="en-US" sz="1800" i="1" dirty="0">
                <a:effectLst/>
                <a:latin typeface="Calibri" panose="020F0502020204030204" pitchFamily="34" charset="0"/>
                <a:ea typeface="DengXian" panose="02010600030101010101" pitchFamily="2" charset="-122"/>
                <a:cs typeface="Times New Roman" panose="02020603050405020304" pitchFamily="18" charset="0"/>
              </a:rPr>
              <a:t>Background:</a:t>
            </a:r>
          </a:p>
          <a:p>
            <a:pPr marL="0" lvl="0" indent="0">
              <a:buFont typeface="Symbol" panose="05050102010706020507" pitchFamily="18" charset="2"/>
              <a:buNone/>
            </a:pPr>
            <a:r>
              <a:rPr lang="en-US" sz="1800" i="1" dirty="0">
                <a:effectLst/>
                <a:latin typeface="Calibri" panose="020F0502020204030204" pitchFamily="34" charset="0"/>
                <a:ea typeface="DengXian" panose="02010600030101010101" pitchFamily="2" charset="-122"/>
                <a:cs typeface="Times New Roman" panose="02020603050405020304" pitchFamily="18" charset="0"/>
              </a:rPr>
              <a:t>[the use of land, forests and other ecosystems; </a:t>
            </a:r>
            <a:endParaRPr lang="en-CA" sz="1800" i="1"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anose="05050102010706020507" pitchFamily="18" charset="2"/>
              <a:buChar char=""/>
            </a:pPr>
            <a:r>
              <a:rPr lang="en-US" sz="1800" i="1" dirty="0">
                <a:effectLst/>
                <a:latin typeface="Calibri" panose="020F0502020204030204" pitchFamily="34" charset="0"/>
                <a:ea typeface="DengXian" panose="02010600030101010101" pitchFamily="2" charset="-122"/>
                <a:cs typeface="Times New Roman" panose="02020603050405020304" pitchFamily="18" charset="0"/>
              </a:rPr>
              <a:t>the management of freshwater ecosystems; </a:t>
            </a:r>
            <a:endParaRPr lang="en-CA" sz="1800" i="1"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anose="05050102010706020507" pitchFamily="18" charset="2"/>
              <a:buChar char=""/>
            </a:pPr>
            <a:r>
              <a:rPr lang="en-US" sz="1800" i="1" dirty="0">
                <a:effectLst/>
                <a:latin typeface="Calibri" panose="020F0502020204030204" pitchFamily="34" charset="0"/>
                <a:ea typeface="DengXian" panose="02010600030101010101" pitchFamily="2" charset="-122"/>
                <a:cs typeface="Times New Roman" panose="02020603050405020304" pitchFamily="18" charset="0"/>
              </a:rPr>
              <a:t>marine fisheries and other uses of the ocean; </a:t>
            </a:r>
            <a:endParaRPr lang="en-CA" sz="1800" i="1"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anose="05050102010706020507" pitchFamily="18" charset="2"/>
              <a:buChar char=""/>
            </a:pPr>
            <a:r>
              <a:rPr lang="en-US" sz="1800" i="1" dirty="0">
                <a:effectLst/>
                <a:latin typeface="Calibri" panose="020F0502020204030204" pitchFamily="34" charset="0"/>
                <a:ea typeface="DengXian" panose="02010600030101010101" pitchFamily="2" charset="-122"/>
                <a:cs typeface="Times New Roman" panose="02020603050405020304" pitchFamily="18" charset="0"/>
              </a:rPr>
              <a:t>the production of agricultural products from the landscape; the food system, including diets, </a:t>
            </a:r>
            <a:endParaRPr lang="en-CA" sz="1800" i="1"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anose="05050102010706020507" pitchFamily="18" charset="2"/>
              <a:buChar char=""/>
            </a:pPr>
            <a:r>
              <a:rPr lang="en-US" sz="1800" i="1" dirty="0">
                <a:effectLst/>
                <a:latin typeface="Calibri" panose="020F0502020204030204" pitchFamily="34" charset="0"/>
                <a:ea typeface="DengXian" panose="02010600030101010101" pitchFamily="2" charset="-122"/>
                <a:cs typeface="Times New Roman" panose="02020603050405020304" pitchFamily="18" charset="0"/>
              </a:rPr>
              <a:t>demand, supply chains and waste; </a:t>
            </a:r>
            <a:endParaRPr lang="en-CA" sz="1800" i="1"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anose="05050102010706020507" pitchFamily="18" charset="2"/>
              <a:buChar char=""/>
            </a:pPr>
            <a:r>
              <a:rPr lang="en-US" sz="1800" i="1" dirty="0">
                <a:effectLst/>
                <a:latin typeface="Calibri" panose="020F0502020204030204" pitchFamily="34" charset="0"/>
                <a:ea typeface="DengXian" panose="02010600030101010101" pitchFamily="2" charset="-122"/>
                <a:cs typeface="Times New Roman" panose="02020603050405020304" pitchFamily="18" charset="0"/>
              </a:rPr>
              <a:t>the footprint and requirements of cities and infrastructure;</a:t>
            </a:r>
            <a:endParaRPr lang="en-CA" sz="1800" i="1"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anose="05050102010706020507" pitchFamily="18" charset="2"/>
              <a:buChar char=""/>
            </a:pPr>
            <a:r>
              <a:rPr lang="en-US" sz="1800" i="1" dirty="0">
                <a:effectLst/>
                <a:latin typeface="Calibri" panose="020F0502020204030204" pitchFamily="34" charset="0"/>
                <a:ea typeface="DengXian" panose="02010600030101010101" pitchFamily="2" charset="-122"/>
                <a:cs typeface="Times New Roman" panose="02020603050405020304" pitchFamily="18" charset="0"/>
              </a:rPr>
              <a:t> the interaction between ecosystems and climate change; and the multi-faceted connections between nature and human health.]</a:t>
            </a:r>
            <a:endParaRPr lang="en-US" sz="1800" i="1" dirty="0">
              <a:effectLst/>
              <a:latin typeface="Calibri" panose="020F0502020204030204" pitchFamily="34" charset="0"/>
              <a:ea typeface="DengXian" panose="02010600030101010101" pitchFamily="2" charset="-122"/>
              <a:cs typeface="Calibri" panose="020F0502020204030204" pitchFamily="34" charset="0"/>
            </a:endParaRPr>
          </a:p>
          <a:p>
            <a:pPr marL="0" lvl="0" indent="0">
              <a:buFont typeface="Symbol" panose="05050102010706020507" pitchFamily="18" charset="2"/>
              <a:buNone/>
            </a:pPr>
            <a:r>
              <a:rPr lang="en-US" sz="1800" dirty="0">
                <a:effectLst/>
                <a:latin typeface="Calibri" panose="020F0502020204030204" pitchFamily="34" charset="0"/>
                <a:ea typeface="DengXian" panose="02010600030101010101" pitchFamily="2" charset="-122"/>
                <a:cs typeface="Calibri" panose="020F0502020204030204" pitchFamily="34" charset="0"/>
              </a:rPr>
              <a:t>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06e0eef9f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06e0eef9f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dirty="0"/>
              <a:t>The GBO5 analysis helped to identified the 11 Action categories of the Action Agenda, with the addition of finance, biosafety and ABS.</a:t>
            </a:r>
          </a:p>
          <a:p>
            <a:pPr marL="0" lvl="0" indent="0" algn="l" rtl="0">
              <a:spcBef>
                <a:spcPts val="0"/>
              </a:spcBef>
              <a:spcAft>
                <a:spcPts val="0"/>
              </a:spcAft>
              <a:buNone/>
            </a:pPr>
            <a:endParaRPr lang="en-CA" sz="1100" b="0" dirty="0"/>
          </a:p>
          <a:p>
            <a:pPr marL="0" lvl="0" indent="0" algn="l" rtl="0">
              <a:spcBef>
                <a:spcPts val="0"/>
              </a:spcBef>
              <a:spcAft>
                <a:spcPts val="0"/>
              </a:spcAft>
              <a:buNone/>
            </a:pPr>
            <a:r>
              <a:rPr lang="en-CA" sz="1100" b="0" dirty="0"/>
              <a:t>As you can see - highest commitments in the conservation and restoration of land ecosystems and stewardship of biodiversity. </a:t>
            </a:r>
          </a:p>
          <a:p>
            <a:pPr marL="0" lvl="0" indent="0" algn="l" rtl="0">
              <a:spcBef>
                <a:spcPts val="0"/>
              </a:spcBef>
              <a:spcAft>
                <a:spcPts val="0"/>
              </a:spcAft>
              <a:buNone/>
            </a:pPr>
            <a:endParaRPr lang="en-CA" sz="1100" b="0" dirty="0"/>
          </a:p>
          <a:p>
            <a:pPr marL="0" lvl="0" indent="0" algn="l" rtl="0">
              <a:spcBef>
                <a:spcPts val="0"/>
              </a:spcBef>
              <a:spcAft>
                <a:spcPts val="0"/>
              </a:spcAft>
              <a:buNone/>
            </a:pPr>
            <a:r>
              <a:rPr lang="en-CA" sz="1100" b="0" dirty="0"/>
              <a:t>Commitments have been seen to cover a single category, as well as multiple action categories (seen in the context of stewardship).</a:t>
            </a:r>
          </a:p>
          <a:p>
            <a:pPr marL="0" lvl="0" indent="0" algn="l" rtl="0">
              <a:spcBef>
                <a:spcPts val="0"/>
              </a:spcBef>
              <a:spcAft>
                <a:spcPts val="0"/>
              </a:spcAft>
              <a:buNone/>
            </a:pPr>
            <a:endParaRPr lang="en-CA" sz="1100" b="0" dirty="0"/>
          </a:p>
          <a:p>
            <a:pPr marL="0" lvl="0" indent="0" algn="l" rtl="0">
              <a:spcBef>
                <a:spcPts val="0"/>
              </a:spcBef>
              <a:spcAft>
                <a:spcPts val="0"/>
              </a:spcAft>
              <a:buNone/>
            </a:pPr>
            <a:r>
              <a:rPr lang="en-CA" sz="1100" b="0" dirty="0"/>
              <a:t>7 Commitments on biosafety have been received. And we will hear reflections from participants on their commitments and actions </a:t>
            </a:r>
            <a:r>
              <a:rPr lang="en-CA" sz="1100" b="1" dirty="0"/>
              <a:t>and count on more organizations and coalitions groups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to submit their commitments and </a:t>
            </a:r>
            <a:r>
              <a:rPr lang="en-CA" sz="1800" b="1" u="sng" dirty="0">
                <a:effectLst/>
                <a:latin typeface="Calibri" panose="020F0502020204030204" pitchFamily="34" charset="0"/>
                <a:ea typeface="Calibri" panose="020F0502020204030204" pitchFamily="34" charset="0"/>
                <a:cs typeface="Times New Roman" panose="02020603050405020304" pitchFamily="18" charset="0"/>
              </a:rPr>
              <a:t>join the Action Agenda</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to </a:t>
            </a:r>
            <a:r>
              <a:rPr lang="en-CA" sz="1800" dirty="0">
                <a:effectLst/>
                <a:latin typeface="Calibri" panose="020F0502020204030204" pitchFamily="34" charset="0"/>
                <a:ea typeface="Calibri" panose="020F0502020204030204" pitchFamily="34" charset="0"/>
                <a:cs typeface="Times New Roman" panose="02020603050405020304" pitchFamily="18" charset="0"/>
              </a:rPr>
              <a:t>champion the global response for biodiversity in the lead up to COP15.</a:t>
            </a:r>
            <a:r>
              <a:rPr lang="en-CA" sz="1100" b="0" dirty="0"/>
              <a:t> </a:t>
            </a:r>
          </a:p>
          <a:p>
            <a:pPr marL="0" lvl="0" indent="0" algn="l" rtl="0">
              <a:spcBef>
                <a:spcPts val="0"/>
              </a:spcBef>
              <a:spcAft>
                <a:spcPts val="0"/>
              </a:spcAft>
              <a:buNone/>
            </a:pPr>
            <a:endParaRPr lang="en-CA" sz="1100" b="0" dirty="0"/>
          </a:p>
          <a:p>
            <a:pPr marL="0" lvl="0" indent="0" algn="l" rtl="0">
              <a:spcBef>
                <a:spcPts val="0"/>
              </a:spcBef>
              <a:spcAft>
                <a:spcPts val="0"/>
              </a:spcAft>
              <a:buNone/>
            </a:pPr>
            <a:endParaRPr lang="en-CA" sz="1100" b="1"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473353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664661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e44b4c126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e44b4c12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Font typeface="Courier New" panose="02070309020205020404" pitchFamily="49" charset="0"/>
              <a:buNone/>
            </a:pPr>
            <a:endParaRPr lang="en-US" dirty="0">
              <a:solidFill>
                <a:schemeClr val="tx1"/>
              </a:solidFill>
            </a:endParaRPr>
          </a:p>
        </p:txBody>
      </p:sp>
    </p:spTree>
    <p:extLst>
      <p:ext uri="{BB962C8B-B14F-4D97-AF65-F5344CB8AC3E}">
        <p14:creationId xmlns:p14="http://schemas.microsoft.com/office/powerpoint/2010/main" val="1635742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cbd.int/gbo/gbo5/publication/gbo-5-en.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subTitle" idx="1"/>
          </p:nvPr>
        </p:nvSpPr>
        <p:spPr>
          <a:xfrm>
            <a:off x="1097280" y="4153191"/>
            <a:ext cx="7633455" cy="920469"/>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CA" sz="1000" dirty="0"/>
              <a:t>Ms. J. Catalina Santamaria</a:t>
            </a:r>
          </a:p>
          <a:p>
            <a:pPr marL="0" lvl="0" indent="0" algn="ctr" rtl="0">
              <a:lnSpc>
                <a:spcPct val="120000"/>
              </a:lnSpc>
              <a:spcBef>
                <a:spcPts val="0"/>
              </a:spcBef>
              <a:spcAft>
                <a:spcPts val="0"/>
              </a:spcAft>
              <a:buNone/>
            </a:pPr>
            <a:r>
              <a:rPr lang="en-CA" sz="1000" dirty="0"/>
              <a:t> Secretariat of the Convention on Biological Diversity </a:t>
            </a:r>
          </a:p>
          <a:p>
            <a:pPr marL="0" lvl="0" indent="0" algn="ctr" rtl="0">
              <a:lnSpc>
                <a:spcPct val="120000"/>
              </a:lnSpc>
              <a:spcBef>
                <a:spcPts val="0"/>
              </a:spcBef>
              <a:spcAft>
                <a:spcPts val="0"/>
              </a:spcAft>
              <a:buNone/>
            </a:pPr>
            <a:endParaRPr lang="en-CA" sz="500" dirty="0"/>
          </a:p>
          <a:p>
            <a:pPr marL="0" lvl="0" indent="0" algn="ctr" rtl="0">
              <a:lnSpc>
                <a:spcPct val="120000"/>
              </a:lnSpc>
              <a:spcBef>
                <a:spcPts val="0"/>
              </a:spcBef>
              <a:spcAft>
                <a:spcPts val="0"/>
              </a:spcAft>
              <a:buNone/>
            </a:pPr>
            <a:r>
              <a:rPr lang="en-CA" sz="1000" dirty="0"/>
              <a:t>Webinar on B</a:t>
            </a:r>
            <a:r>
              <a:rPr lang="en-CA" sz="1050" dirty="0"/>
              <a:t>iosafety Commitments for the Action Agenda for Nature and People</a:t>
            </a:r>
            <a:endParaRPr sz="1000" dirty="0"/>
          </a:p>
          <a:p>
            <a:pPr marL="0" lvl="0" indent="0" algn="ctr" rtl="0">
              <a:lnSpc>
                <a:spcPct val="120000"/>
              </a:lnSpc>
              <a:spcBef>
                <a:spcPts val="0"/>
              </a:spcBef>
              <a:spcAft>
                <a:spcPts val="0"/>
              </a:spcAft>
              <a:buNone/>
            </a:pPr>
            <a:r>
              <a:rPr lang="en-CA" sz="1000" dirty="0"/>
              <a:t>27 September 2021 (10:30 am EST)</a:t>
            </a:r>
            <a:endParaRPr sz="1000" dirty="0"/>
          </a:p>
        </p:txBody>
      </p:sp>
      <p:pic>
        <p:nvPicPr>
          <p:cNvPr id="56" name="Google Shape;56;p13"/>
          <p:cNvPicPr preferRelativeResize="0"/>
          <p:nvPr/>
        </p:nvPicPr>
        <p:blipFill rotWithShape="1">
          <a:blip r:embed="rId3">
            <a:alphaModFix/>
          </a:blip>
          <a:srcRect/>
          <a:stretch/>
        </p:blipFill>
        <p:spPr>
          <a:xfrm>
            <a:off x="468630" y="6324601"/>
            <a:ext cx="4259197" cy="1618788"/>
          </a:xfrm>
          <a:prstGeom prst="rect">
            <a:avLst/>
          </a:prstGeom>
          <a:noFill/>
          <a:ln>
            <a:noFill/>
          </a:ln>
        </p:spPr>
      </p:pic>
      <p:pic>
        <p:nvPicPr>
          <p:cNvPr id="7" name="Picture 6">
            <a:extLst>
              <a:ext uri="{FF2B5EF4-FFF2-40B4-BE49-F238E27FC236}">
                <a16:creationId xmlns:a16="http://schemas.microsoft.com/office/drawing/2014/main" id="{73462690-0609-4D71-9843-FEEE6B5BFD29}"/>
              </a:ext>
            </a:extLst>
          </p:cNvPr>
          <p:cNvPicPr>
            <a:picLocks noChangeAspect="1"/>
          </p:cNvPicPr>
          <p:nvPr/>
        </p:nvPicPr>
        <p:blipFill>
          <a:blip r:embed="rId4"/>
          <a:stretch>
            <a:fillRect/>
          </a:stretch>
        </p:blipFill>
        <p:spPr>
          <a:xfrm>
            <a:off x="162872" y="441960"/>
            <a:ext cx="1064735" cy="722819"/>
          </a:xfrm>
          <a:prstGeom prst="rect">
            <a:avLst/>
          </a:prstGeom>
        </p:spPr>
      </p:pic>
      <p:pic>
        <p:nvPicPr>
          <p:cNvPr id="8" name="Picture 2" descr="UNEA-5 Virtual Side Event: Strengthening Non-State Actor Commitments for  Biodiversity -- 18 February 2021">
            <a:extLst>
              <a:ext uri="{FF2B5EF4-FFF2-40B4-BE49-F238E27FC236}">
                <a16:creationId xmlns:a16="http://schemas.microsoft.com/office/drawing/2014/main" id="{54C11D16-8B61-4DAD-A061-8065AB8FF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76" y="1335988"/>
            <a:ext cx="1064735" cy="153368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Egypt Cop14 Logo Final Text Topbottom - International Day For Biological  Diversity 2019, HD Png Download , Transparent Png Image - PNGitem">
            <a:extLst>
              <a:ext uri="{FF2B5EF4-FFF2-40B4-BE49-F238E27FC236}">
                <a16:creationId xmlns:a16="http://schemas.microsoft.com/office/drawing/2014/main" id="{A9B3EB2F-3B7E-4D13-B20D-7ECE3CF5C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72" y="3040886"/>
            <a:ext cx="1064734" cy="107973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oogle Shape;58;p13">
            <a:extLst>
              <a:ext uri="{FF2B5EF4-FFF2-40B4-BE49-F238E27FC236}">
                <a16:creationId xmlns:a16="http://schemas.microsoft.com/office/drawing/2014/main" id="{53A87F6D-6973-4114-B1CE-2868A6657C7F}"/>
              </a:ext>
            </a:extLst>
          </p:cNvPr>
          <p:cNvPicPr preferRelativeResize="0"/>
          <p:nvPr/>
        </p:nvPicPr>
        <p:blipFill>
          <a:blip r:embed="rId7">
            <a:alphaModFix/>
          </a:blip>
          <a:stretch>
            <a:fillRect/>
          </a:stretch>
        </p:blipFill>
        <p:spPr>
          <a:xfrm>
            <a:off x="1347169" y="369950"/>
            <a:ext cx="7633455" cy="37064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2" name="Rectangle 1">
            <a:extLst>
              <a:ext uri="{FF2B5EF4-FFF2-40B4-BE49-F238E27FC236}">
                <a16:creationId xmlns:a16="http://schemas.microsoft.com/office/drawing/2014/main" id="{407D64B7-BED5-4A3E-889A-B73B746F0BF3}"/>
              </a:ext>
            </a:extLst>
          </p:cNvPr>
          <p:cNvSpPr/>
          <p:nvPr/>
        </p:nvSpPr>
        <p:spPr>
          <a:xfrm>
            <a:off x="189571" y="76692"/>
            <a:ext cx="8917061" cy="400110"/>
          </a:xfrm>
          <a:prstGeom prst="rect">
            <a:avLst/>
          </a:prstGeom>
        </p:spPr>
        <p:txBody>
          <a:bodyPr wrap="square">
            <a:spAutoFit/>
          </a:bodyPr>
          <a:lstStyle/>
          <a:p>
            <a:pPr lvl="0" algn="ctr"/>
            <a:r>
              <a:rPr lang="en-US" sz="2000" b="1" dirty="0">
                <a:sym typeface="Century Gothic"/>
              </a:rPr>
              <a:t>Biosafety Commitments in the Action Agenda</a:t>
            </a:r>
            <a:endParaRPr lang="en" sz="2000" b="1" dirty="0">
              <a:sym typeface="Century Gothic"/>
            </a:endParaRPr>
          </a:p>
        </p:txBody>
      </p:sp>
      <p:pic>
        <p:nvPicPr>
          <p:cNvPr id="4" name="Picture 3">
            <a:extLst>
              <a:ext uri="{FF2B5EF4-FFF2-40B4-BE49-F238E27FC236}">
                <a16:creationId xmlns:a16="http://schemas.microsoft.com/office/drawing/2014/main" id="{52EDA75B-5823-47CE-AEDC-3D0DE55E6CA4}"/>
              </a:ext>
            </a:extLst>
          </p:cNvPr>
          <p:cNvPicPr>
            <a:picLocks noChangeAspect="1"/>
          </p:cNvPicPr>
          <p:nvPr/>
        </p:nvPicPr>
        <p:blipFill>
          <a:blip r:embed="rId3"/>
          <a:stretch>
            <a:fillRect/>
          </a:stretch>
        </p:blipFill>
        <p:spPr>
          <a:xfrm>
            <a:off x="499847" y="476467"/>
            <a:ext cx="4072153" cy="2299755"/>
          </a:xfrm>
          <a:prstGeom prst="rect">
            <a:avLst/>
          </a:prstGeom>
        </p:spPr>
      </p:pic>
      <p:pic>
        <p:nvPicPr>
          <p:cNvPr id="8" name="Picture 7">
            <a:extLst>
              <a:ext uri="{FF2B5EF4-FFF2-40B4-BE49-F238E27FC236}">
                <a16:creationId xmlns:a16="http://schemas.microsoft.com/office/drawing/2014/main" id="{15DD507E-8C4B-4F8A-9A95-615512F61E9E}"/>
              </a:ext>
            </a:extLst>
          </p:cNvPr>
          <p:cNvPicPr>
            <a:picLocks noChangeAspect="1"/>
          </p:cNvPicPr>
          <p:nvPr/>
        </p:nvPicPr>
        <p:blipFill>
          <a:blip r:embed="rId4"/>
          <a:stretch>
            <a:fillRect/>
          </a:stretch>
        </p:blipFill>
        <p:spPr>
          <a:xfrm>
            <a:off x="499847" y="2776222"/>
            <a:ext cx="4072153" cy="2290586"/>
          </a:xfrm>
          <a:prstGeom prst="rect">
            <a:avLst/>
          </a:prstGeom>
        </p:spPr>
      </p:pic>
      <p:pic>
        <p:nvPicPr>
          <p:cNvPr id="9" name="Picture 8">
            <a:extLst>
              <a:ext uri="{FF2B5EF4-FFF2-40B4-BE49-F238E27FC236}">
                <a16:creationId xmlns:a16="http://schemas.microsoft.com/office/drawing/2014/main" id="{12B87090-9BE8-4F4D-8F70-BE465DAA546D}"/>
              </a:ext>
            </a:extLst>
          </p:cNvPr>
          <p:cNvPicPr>
            <a:picLocks noChangeAspect="1"/>
          </p:cNvPicPr>
          <p:nvPr/>
        </p:nvPicPr>
        <p:blipFill>
          <a:blip r:embed="rId5"/>
          <a:stretch>
            <a:fillRect/>
          </a:stretch>
        </p:blipFill>
        <p:spPr>
          <a:xfrm>
            <a:off x="4648100" y="2821258"/>
            <a:ext cx="4072155" cy="2245550"/>
          </a:xfrm>
          <a:prstGeom prst="rect">
            <a:avLst/>
          </a:prstGeom>
        </p:spPr>
      </p:pic>
      <p:pic>
        <p:nvPicPr>
          <p:cNvPr id="3" name="Picture 2">
            <a:extLst>
              <a:ext uri="{FF2B5EF4-FFF2-40B4-BE49-F238E27FC236}">
                <a16:creationId xmlns:a16="http://schemas.microsoft.com/office/drawing/2014/main" id="{CC7A7061-4187-4BC2-95BC-5C8317D89E05}"/>
              </a:ext>
            </a:extLst>
          </p:cNvPr>
          <p:cNvPicPr>
            <a:picLocks noChangeAspect="1"/>
          </p:cNvPicPr>
          <p:nvPr/>
        </p:nvPicPr>
        <p:blipFill>
          <a:blip r:embed="rId6"/>
          <a:stretch>
            <a:fillRect/>
          </a:stretch>
        </p:blipFill>
        <p:spPr>
          <a:xfrm>
            <a:off x="4652062" y="460930"/>
            <a:ext cx="4068193" cy="2288358"/>
          </a:xfrm>
          <a:prstGeom prst="rect">
            <a:avLst/>
          </a:prstGeom>
        </p:spPr>
      </p:pic>
    </p:spTree>
    <p:extLst>
      <p:ext uri="{BB962C8B-B14F-4D97-AF65-F5344CB8AC3E}">
        <p14:creationId xmlns:p14="http://schemas.microsoft.com/office/powerpoint/2010/main" val="265738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805238" y="228473"/>
            <a:ext cx="7790100" cy="2576193"/>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CA" sz="4000" dirty="0"/>
              <a:t>Join the global movement:</a:t>
            </a:r>
            <a:br>
              <a:rPr lang="en-CA" sz="2000" dirty="0"/>
            </a:br>
            <a:br>
              <a:rPr lang="en-CA" sz="4000" dirty="0"/>
            </a:br>
            <a:r>
              <a:rPr lang="en-CA" sz="4000" dirty="0">
                <a:solidFill>
                  <a:schemeClr val="accent1">
                    <a:lumMod val="50000"/>
                  </a:schemeClr>
                </a:solidFill>
              </a:rPr>
              <a:t>https://www.cbd.int/portals/action-agenda/</a:t>
            </a:r>
            <a:endParaRPr sz="4000" dirty="0">
              <a:solidFill>
                <a:schemeClr val="accent1">
                  <a:lumMod val="50000"/>
                </a:schemeClr>
              </a:solidFill>
            </a:endParaRPr>
          </a:p>
        </p:txBody>
      </p:sp>
      <p:pic>
        <p:nvPicPr>
          <p:cNvPr id="248" name="Google Shape;248;p40"/>
          <p:cNvPicPr preferRelativeResize="0"/>
          <p:nvPr/>
        </p:nvPicPr>
        <p:blipFill>
          <a:blip r:embed="rId3">
            <a:alphaModFix/>
          </a:blip>
          <a:stretch>
            <a:fillRect/>
          </a:stretch>
        </p:blipFill>
        <p:spPr>
          <a:xfrm>
            <a:off x="197218" y="3545435"/>
            <a:ext cx="2869735" cy="1207525"/>
          </a:xfrm>
          <a:prstGeom prst="rect">
            <a:avLst/>
          </a:prstGeom>
          <a:noFill/>
          <a:ln>
            <a:noFill/>
          </a:ln>
        </p:spPr>
      </p:pic>
      <p:pic>
        <p:nvPicPr>
          <p:cNvPr id="249" name="Google Shape;249;p40"/>
          <p:cNvPicPr preferRelativeResize="0"/>
          <p:nvPr/>
        </p:nvPicPr>
        <p:blipFill>
          <a:blip r:embed="rId4">
            <a:alphaModFix/>
          </a:blip>
          <a:stretch>
            <a:fillRect/>
          </a:stretch>
        </p:blipFill>
        <p:spPr>
          <a:xfrm>
            <a:off x="3731263" y="2804666"/>
            <a:ext cx="1681467" cy="2122484"/>
          </a:xfrm>
          <a:prstGeom prst="rect">
            <a:avLst/>
          </a:prstGeom>
          <a:noFill/>
          <a:ln>
            <a:noFill/>
          </a:ln>
        </p:spPr>
      </p:pic>
      <p:pic>
        <p:nvPicPr>
          <p:cNvPr id="6" name="Picture 4" descr="Egypt Cop14 Logo Final Text Topbottom - International Day For Biological  Diversity 2019, HD Png Download , Transparent Png Image - PNGitem">
            <a:extLst>
              <a:ext uri="{FF2B5EF4-FFF2-40B4-BE49-F238E27FC236}">
                <a16:creationId xmlns:a16="http://schemas.microsoft.com/office/drawing/2014/main" id="{5E813F41-1F6B-4041-B94B-BFF26DFE7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240" y="3383163"/>
            <a:ext cx="1539240" cy="136979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3" y="237335"/>
            <a:ext cx="2923243" cy="1421648"/>
          </a:xfrm>
          <a:prstGeom prst="rect">
            <a:avLst/>
          </a:prstGeom>
          <a:noFill/>
          <a:ln>
            <a:noFill/>
          </a:ln>
        </p:spPr>
        <p:txBody>
          <a:bodyPr spcFirstLastPara="1" wrap="square" lIns="91425" tIns="91425" rIns="91425" bIns="91425" anchor="t" anchorCtr="0">
            <a:noAutofit/>
          </a:bodyPr>
          <a:lstStyle/>
          <a:p>
            <a:pPr marL="0" indent="0">
              <a:buFont typeface="Arial"/>
              <a:buNone/>
            </a:pPr>
            <a:r>
              <a:rPr lang="en-CA" sz="2000" b="1" dirty="0">
                <a:solidFill>
                  <a:srgbClr val="45818E"/>
                </a:solidFill>
                <a:latin typeface="Century Gothic"/>
                <a:sym typeface="Century Gothic"/>
              </a:rPr>
              <a:t>5. Steps to make your voluntary commitment</a:t>
            </a:r>
          </a:p>
          <a:p>
            <a:pPr marL="0" indent="0">
              <a:buFont typeface="Arial"/>
              <a:buNone/>
            </a:pPr>
            <a:endParaRPr lang="en-CA" sz="2000" b="1" dirty="0">
              <a:solidFill>
                <a:srgbClr val="45818E"/>
              </a:solidFill>
              <a:latin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407D64B7-BED5-4A3E-889A-B73B746F0BF3}"/>
              </a:ext>
            </a:extLst>
          </p:cNvPr>
          <p:cNvSpPr/>
          <p:nvPr/>
        </p:nvSpPr>
        <p:spPr>
          <a:xfrm>
            <a:off x="3108960" y="156753"/>
            <a:ext cx="5044419" cy="400110"/>
          </a:xfrm>
          <a:prstGeom prst="rect">
            <a:avLst/>
          </a:prstGeom>
        </p:spPr>
        <p:txBody>
          <a:bodyPr wrap="square">
            <a:spAutoFit/>
          </a:bodyPr>
          <a:lstStyle/>
          <a:p>
            <a:pPr lvl="0"/>
            <a:r>
              <a:rPr lang="en" sz="2000" b="1" dirty="0">
                <a:sym typeface="Century Gothic"/>
              </a:rPr>
              <a:t>How to make a commitment?</a:t>
            </a:r>
          </a:p>
        </p:txBody>
      </p:sp>
      <p:pic>
        <p:nvPicPr>
          <p:cNvPr id="6" name="Picture 5">
            <a:extLst>
              <a:ext uri="{FF2B5EF4-FFF2-40B4-BE49-F238E27FC236}">
                <a16:creationId xmlns:a16="http://schemas.microsoft.com/office/drawing/2014/main" id="{8C6BFDA0-643B-4E86-8E23-400992270F2B}"/>
              </a:ext>
            </a:extLst>
          </p:cNvPr>
          <p:cNvPicPr>
            <a:picLocks noChangeAspect="1"/>
          </p:cNvPicPr>
          <p:nvPr/>
        </p:nvPicPr>
        <p:blipFill>
          <a:blip r:embed="rId3"/>
          <a:stretch>
            <a:fillRect/>
          </a:stretch>
        </p:blipFill>
        <p:spPr>
          <a:xfrm>
            <a:off x="1784194" y="1094601"/>
            <a:ext cx="7359805" cy="3899674"/>
          </a:xfrm>
          <a:prstGeom prst="rect">
            <a:avLst/>
          </a:prstGeom>
        </p:spPr>
      </p:pic>
    </p:spTree>
    <p:extLst>
      <p:ext uri="{BB962C8B-B14F-4D97-AF65-F5344CB8AC3E}">
        <p14:creationId xmlns:p14="http://schemas.microsoft.com/office/powerpoint/2010/main" val="2802233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3" y="237335"/>
            <a:ext cx="2923243" cy="1421648"/>
          </a:xfrm>
          <a:prstGeom prst="rect">
            <a:avLst/>
          </a:prstGeom>
          <a:noFill/>
          <a:ln>
            <a:noFill/>
          </a:ln>
        </p:spPr>
        <p:txBody>
          <a:bodyPr spcFirstLastPara="1" wrap="square" lIns="91425" tIns="91425" rIns="91425" bIns="91425" anchor="t" anchorCtr="0">
            <a:noAutofit/>
          </a:bodyPr>
          <a:lstStyle/>
          <a:p>
            <a:pPr marL="0" indent="0">
              <a:buFont typeface="Arial"/>
              <a:buNone/>
            </a:pPr>
            <a:r>
              <a:rPr lang="en-CA" sz="2000" b="1" dirty="0">
                <a:solidFill>
                  <a:srgbClr val="45818E"/>
                </a:solidFill>
                <a:latin typeface="Century Gothic"/>
                <a:sym typeface="Century Gothic"/>
              </a:rPr>
              <a:t>5. Steps to make your voluntary commitment</a:t>
            </a:r>
          </a:p>
          <a:p>
            <a:pPr marL="0" indent="0">
              <a:buFont typeface="Arial"/>
              <a:buNone/>
            </a:pPr>
            <a:endParaRPr lang="en-CA" sz="2000" b="1" dirty="0">
              <a:solidFill>
                <a:srgbClr val="45818E"/>
              </a:solidFill>
              <a:latin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407D64B7-BED5-4A3E-889A-B73B746F0BF3}"/>
              </a:ext>
            </a:extLst>
          </p:cNvPr>
          <p:cNvSpPr/>
          <p:nvPr/>
        </p:nvSpPr>
        <p:spPr>
          <a:xfrm>
            <a:off x="3108960" y="156753"/>
            <a:ext cx="5044419" cy="400110"/>
          </a:xfrm>
          <a:prstGeom prst="rect">
            <a:avLst/>
          </a:prstGeom>
        </p:spPr>
        <p:txBody>
          <a:bodyPr wrap="square">
            <a:spAutoFit/>
          </a:bodyPr>
          <a:lstStyle/>
          <a:p>
            <a:pPr lvl="0"/>
            <a:r>
              <a:rPr lang="en" sz="2000" b="1" dirty="0">
                <a:sym typeface="Century Gothic"/>
              </a:rPr>
              <a:t>How to make a commitment?</a:t>
            </a:r>
          </a:p>
        </p:txBody>
      </p:sp>
      <p:pic>
        <p:nvPicPr>
          <p:cNvPr id="4" name="Picture 3">
            <a:extLst>
              <a:ext uri="{FF2B5EF4-FFF2-40B4-BE49-F238E27FC236}">
                <a16:creationId xmlns:a16="http://schemas.microsoft.com/office/drawing/2014/main" id="{3A6BF8FF-FBB3-4134-B703-239A461732ED}"/>
              </a:ext>
            </a:extLst>
          </p:cNvPr>
          <p:cNvPicPr>
            <a:picLocks noChangeAspect="1"/>
          </p:cNvPicPr>
          <p:nvPr/>
        </p:nvPicPr>
        <p:blipFill>
          <a:blip r:embed="rId3"/>
          <a:stretch>
            <a:fillRect/>
          </a:stretch>
        </p:blipFill>
        <p:spPr>
          <a:xfrm>
            <a:off x="1908050" y="1105905"/>
            <a:ext cx="7103327" cy="3880842"/>
          </a:xfrm>
          <a:prstGeom prst="rect">
            <a:avLst/>
          </a:prstGeom>
        </p:spPr>
      </p:pic>
    </p:spTree>
    <p:extLst>
      <p:ext uri="{BB962C8B-B14F-4D97-AF65-F5344CB8AC3E}">
        <p14:creationId xmlns:p14="http://schemas.microsoft.com/office/powerpoint/2010/main" val="64202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3" y="237335"/>
            <a:ext cx="2923243" cy="1421648"/>
          </a:xfrm>
          <a:prstGeom prst="rect">
            <a:avLst/>
          </a:prstGeom>
          <a:noFill/>
          <a:ln>
            <a:noFill/>
          </a:ln>
        </p:spPr>
        <p:txBody>
          <a:bodyPr spcFirstLastPara="1" wrap="square" lIns="91425" tIns="91425" rIns="91425" bIns="91425" anchor="t" anchorCtr="0">
            <a:noAutofit/>
          </a:bodyPr>
          <a:lstStyle/>
          <a:p>
            <a:pPr marL="0" indent="0">
              <a:buFont typeface="Arial"/>
              <a:buNone/>
            </a:pPr>
            <a:r>
              <a:rPr lang="en-CA" sz="2000" b="1" dirty="0">
                <a:solidFill>
                  <a:srgbClr val="45818E"/>
                </a:solidFill>
                <a:latin typeface="Century Gothic"/>
                <a:sym typeface="Century Gothic"/>
              </a:rPr>
              <a:t>5. Steps to make your voluntary commitment</a:t>
            </a:r>
          </a:p>
          <a:p>
            <a:pPr marL="0" indent="0">
              <a:buFont typeface="Arial"/>
              <a:buNone/>
            </a:pPr>
            <a:endParaRPr lang="en-CA" sz="2000" b="1" dirty="0">
              <a:solidFill>
                <a:srgbClr val="45818E"/>
              </a:solidFill>
              <a:latin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407D64B7-BED5-4A3E-889A-B73B746F0BF3}"/>
              </a:ext>
            </a:extLst>
          </p:cNvPr>
          <p:cNvSpPr/>
          <p:nvPr/>
        </p:nvSpPr>
        <p:spPr>
          <a:xfrm>
            <a:off x="3108960" y="156753"/>
            <a:ext cx="5044419" cy="400110"/>
          </a:xfrm>
          <a:prstGeom prst="rect">
            <a:avLst/>
          </a:prstGeom>
        </p:spPr>
        <p:txBody>
          <a:bodyPr wrap="square">
            <a:spAutoFit/>
          </a:bodyPr>
          <a:lstStyle/>
          <a:p>
            <a:pPr lvl="0"/>
            <a:r>
              <a:rPr lang="en" sz="2000" b="1" dirty="0">
                <a:sym typeface="Century Gothic"/>
              </a:rPr>
              <a:t>How to make a commitment?</a:t>
            </a:r>
          </a:p>
        </p:txBody>
      </p:sp>
      <p:pic>
        <p:nvPicPr>
          <p:cNvPr id="3" name="Picture 2">
            <a:extLst>
              <a:ext uri="{FF2B5EF4-FFF2-40B4-BE49-F238E27FC236}">
                <a16:creationId xmlns:a16="http://schemas.microsoft.com/office/drawing/2014/main" id="{8F7A5362-AE40-4267-88BA-B6FB7D50F4F0}"/>
              </a:ext>
            </a:extLst>
          </p:cNvPr>
          <p:cNvPicPr>
            <a:picLocks noChangeAspect="1"/>
          </p:cNvPicPr>
          <p:nvPr/>
        </p:nvPicPr>
        <p:blipFill>
          <a:blip r:embed="rId3"/>
          <a:stretch>
            <a:fillRect/>
          </a:stretch>
        </p:blipFill>
        <p:spPr>
          <a:xfrm>
            <a:off x="1594244" y="1280166"/>
            <a:ext cx="7090984" cy="3312044"/>
          </a:xfrm>
          <a:prstGeom prst="rect">
            <a:avLst/>
          </a:prstGeom>
        </p:spPr>
      </p:pic>
    </p:spTree>
    <p:extLst>
      <p:ext uri="{BB962C8B-B14F-4D97-AF65-F5344CB8AC3E}">
        <p14:creationId xmlns:p14="http://schemas.microsoft.com/office/powerpoint/2010/main" val="30441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3" y="237335"/>
            <a:ext cx="2923243" cy="1421648"/>
          </a:xfrm>
          <a:prstGeom prst="rect">
            <a:avLst/>
          </a:prstGeom>
          <a:noFill/>
          <a:ln>
            <a:noFill/>
          </a:ln>
        </p:spPr>
        <p:txBody>
          <a:bodyPr spcFirstLastPara="1" wrap="square" lIns="91425" tIns="91425" rIns="91425" bIns="91425" anchor="t" anchorCtr="0">
            <a:noAutofit/>
          </a:bodyPr>
          <a:lstStyle/>
          <a:p>
            <a:pPr marL="0" indent="0">
              <a:buFont typeface="Arial"/>
              <a:buNone/>
            </a:pPr>
            <a:r>
              <a:rPr lang="en-CA" sz="2000" b="1" dirty="0">
                <a:solidFill>
                  <a:srgbClr val="45818E"/>
                </a:solidFill>
                <a:latin typeface="Century Gothic"/>
                <a:sym typeface="Century Gothic"/>
              </a:rPr>
              <a:t>5. Steps to make your voluntary commitment</a:t>
            </a:r>
          </a:p>
          <a:p>
            <a:pPr marL="0" indent="0">
              <a:buFont typeface="Arial"/>
              <a:buNone/>
            </a:pPr>
            <a:endParaRPr lang="en-CA" sz="2000" b="1" dirty="0">
              <a:solidFill>
                <a:srgbClr val="45818E"/>
              </a:solidFill>
              <a:latin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407D64B7-BED5-4A3E-889A-B73B746F0BF3}"/>
              </a:ext>
            </a:extLst>
          </p:cNvPr>
          <p:cNvSpPr/>
          <p:nvPr/>
        </p:nvSpPr>
        <p:spPr>
          <a:xfrm>
            <a:off x="3108960" y="156753"/>
            <a:ext cx="5044419" cy="400110"/>
          </a:xfrm>
          <a:prstGeom prst="rect">
            <a:avLst/>
          </a:prstGeom>
        </p:spPr>
        <p:txBody>
          <a:bodyPr wrap="square">
            <a:spAutoFit/>
          </a:bodyPr>
          <a:lstStyle/>
          <a:p>
            <a:pPr lvl="0"/>
            <a:r>
              <a:rPr lang="en" sz="2000" b="1" dirty="0">
                <a:sym typeface="Century Gothic"/>
              </a:rPr>
              <a:t>How to make a commitment?</a:t>
            </a:r>
          </a:p>
        </p:txBody>
      </p:sp>
      <p:pic>
        <p:nvPicPr>
          <p:cNvPr id="4" name="Picture 3">
            <a:extLst>
              <a:ext uri="{FF2B5EF4-FFF2-40B4-BE49-F238E27FC236}">
                <a16:creationId xmlns:a16="http://schemas.microsoft.com/office/drawing/2014/main" id="{32DF5960-D113-4B4D-8AE2-712B7FA3F4BC}"/>
              </a:ext>
            </a:extLst>
          </p:cNvPr>
          <p:cNvPicPr>
            <a:picLocks noChangeAspect="1"/>
          </p:cNvPicPr>
          <p:nvPr/>
        </p:nvPicPr>
        <p:blipFill>
          <a:blip r:embed="rId3"/>
          <a:stretch>
            <a:fillRect/>
          </a:stretch>
        </p:blipFill>
        <p:spPr>
          <a:xfrm>
            <a:off x="1817648" y="1333270"/>
            <a:ext cx="7069873" cy="3379092"/>
          </a:xfrm>
          <a:prstGeom prst="rect">
            <a:avLst/>
          </a:prstGeom>
        </p:spPr>
      </p:pic>
    </p:spTree>
    <p:extLst>
      <p:ext uri="{BB962C8B-B14F-4D97-AF65-F5344CB8AC3E}">
        <p14:creationId xmlns:p14="http://schemas.microsoft.com/office/powerpoint/2010/main" val="669344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3" y="237335"/>
            <a:ext cx="2923243" cy="1421648"/>
          </a:xfrm>
          <a:prstGeom prst="rect">
            <a:avLst/>
          </a:prstGeom>
          <a:noFill/>
          <a:ln>
            <a:noFill/>
          </a:ln>
        </p:spPr>
        <p:txBody>
          <a:bodyPr spcFirstLastPara="1" wrap="square" lIns="91425" tIns="91425" rIns="91425" bIns="91425" anchor="t" anchorCtr="0">
            <a:noAutofit/>
          </a:bodyPr>
          <a:lstStyle/>
          <a:p>
            <a:pPr marL="0" indent="0">
              <a:buFont typeface="Arial"/>
              <a:buNone/>
            </a:pPr>
            <a:r>
              <a:rPr lang="en-CA" sz="2000" b="1" dirty="0">
                <a:solidFill>
                  <a:srgbClr val="45818E"/>
                </a:solidFill>
                <a:latin typeface="Century Gothic"/>
                <a:sym typeface="Century Gothic"/>
              </a:rPr>
              <a:t>5. Steps to make your voluntary commitment</a:t>
            </a:r>
          </a:p>
          <a:p>
            <a:pPr marL="0" indent="0">
              <a:buFont typeface="Arial"/>
              <a:buNone/>
            </a:pPr>
            <a:endParaRPr lang="en-CA" sz="2000" b="1" dirty="0">
              <a:solidFill>
                <a:srgbClr val="45818E"/>
              </a:solidFill>
              <a:latin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407D64B7-BED5-4A3E-889A-B73B746F0BF3}"/>
              </a:ext>
            </a:extLst>
          </p:cNvPr>
          <p:cNvSpPr/>
          <p:nvPr/>
        </p:nvSpPr>
        <p:spPr>
          <a:xfrm>
            <a:off x="3108960" y="156753"/>
            <a:ext cx="5044419" cy="400110"/>
          </a:xfrm>
          <a:prstGeom prst="rect">
            <a:avLst/>
          </a:prstGeom>
        </p:spPr>
        <p:txBody>
          <a:bodyPr wrap="square">
            <a:spAutoFit/>
          </a:bodyPr>
          <a:lstStyle/>
          <a:p>
            <a:pPr lvl="0"/>
            <a:r>
              <a:rPr lang="en" sz="2000" b="1" dirty="0">
                <a:sym typeface="Century Gothic"/>
              </a:rPr>
              <a:t>How to make a commitment?</a:t>
            </a:r>
          </a:p>
        </p:txBody>
      </p:sp>
      <p:pic>
        <p:nvPicPr>
          <p:cNvPr id="3" name="Picture 2">
            <a:extLst>
              <a:ext uri="{FF2B5EF4-FFF2-40B4-BE49-F238E27FC236}">
                <a16:creationId xmlns:a16="http://schemas.microsoft.com/office/drawing/2014/main" id="{D1D1BF3B-8C75-4CBF-A00D-1D3052AD8A2B}"/>
              </a:ext>
            </a:extLst>
          </p:cNvPr>
          <p:cNvPicPr>
            <a:picLocks noChangeAspect="1"/>
          </p:cNvPicPr>
          <p:nvPr/>
        </p:nvPicPr>
        <p:blipFill>
          <a:blip r:embed="rId3"/>
          <a:stretch>
            <a:fillRect/>
          </a:stretch>
        </p:blipFill>
        <p:spPr>
          <a:xfrm>
            <a:off x="2029522" y="1120689"/>
            <a:ext cx="6861516" cy="3866058"/>
          </a:xfrm>
          <a:prstGeom prst="rect">
            <a:avLst/>
          </a:prstGeom>
        </p:spPr>
      </p:pic>
    </p:spTree>
    <p:extLst>
      <p:ext uri="{BB962C8B-B14F-4D97-AF65-F5344CB8AC3E}">
        <p14:creationId xmlns:p14="http://schemas.microsoft.com/office/powerpoint/2010/main" val="240045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51407" y="184862"/>
            <a:ext cx="2737849" cy="27564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45818E"/>
                </a:solidFill>
                <a:latin typeface="Century Gothic"/>
                <a:ea typeface="Century Gothic"/>
                <a:cs typeface="Century Gothic"/>
                <a:sym typeface="Century Gothic"/>
              </a:rPr>
              <a:t>1.Context &amp; Purpose</a:t>
            </a: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r>
              <a:rPr lang="en-US" sz="1600" dirty="0">
                <a:solidFill>
                  <a:srgbClr val="45818E"/>
                </a:solidFill>
                <a:latin typeface="Century Gothic"/>
                <a:ea typeface="Century Gothic"/>
                <a:cs typeface="Century Gothic"/>
                <a:sym typeface="Century Gothic"/>
              </a:rPr>
              <a:t>Connect actions to </a:t>
            </a:r>
            <a:r>
              <a:rPr lang="en-US" sz="1600">
                <a:solidFill>
                  <a:srgbClr val="45818E"/>
                </a:solidFill>
                <a:latin typeface="Century Gothic"/>
                <a:ea typeface="Century Gothic"/>
                <a:cs typeface="Century Gothic"/>
                <a:sym typeface="Century Gothic"/>
              </a:rPr>
              <a:t>the    - post </a:t>
            </a:r>
            <a:r>
              <a:rPr lang="en-US" sz="1600" dirty="0">
                <a:solidFill>
                  <a:srgbClr val="45818E"/>
                </a:solidFill>
                <a:latin typeface="Century Gothic"/>
                <a:ea typeface="Century Gothic"/>
                <a:cs typeface="Century Gothic"/>
                <a:sym typeface="Century Gothic"/>
              </a:rPr>
              <a:t>2020 Global Biodiversity Framework;</a:t>
            </a:r>
          </a:p>
          <a:p>
            <a:pPr marL="0" lvl="0" indent="0" algn="l" rtl="0">
              <a:spcBef>
                <a:spcPts val="0"/>
              </a:spcBef>
              <a:spcAft>
                <a:spcPts val="0"/>
              </a:spcAft>
              <a:buNone/>
            </a:pPr>
            <a:r>
              <a:rPr lang="en-US" sz="1600" dirty="0">
                <a:solidFill>
                  <a:srgbClr val="45818E"/>
                </a:solidFill>
                <a:latin typeface="Century Gothic"/>
                <a:ea typeface="Century Gothic"/>
                <a:cs typeface="Century Gothic"/>
                <a:sym typeface="Century Gothic"/>
              </a:rPr>
              <a:t>- Implementation Plan for the Biosafety Protocol</a:t>
            </a:r>
          </a:p>
          <a:p>
            <a:pPr marL="0" lvl="0" indent="0" algn="l" rtl="0">
              <a:spcBef>
                <a:spcPts val="0"/>
              </a:spcBef>
              <a:spcAft>
                <a:spcPts val="0"/>
              </a:spcAft>
              <a:buNone/>
            </a:pPr>
            <a:r>
              <a:rPr lang="en-US" sz="1600" dirty="0">
                <a:solidFill>
                  <a:srgbClr val="45818E"/>
                </a:solidFill>
                <a:latin typeface="Century Gothic"/>
                <a:ea typeface="Century Gothic"/>
                <a:cs typeface="Century Gothic"/>
                <a:sym typeface="Century Gothic"/>
              </a:rPr>
              <a:t>-Capacity-building Action Plan for the Protocol</a:t>
            </a: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i="1" dirty="0">
              <a:solidFill>
                <a:srgbClr val="EBEBEB"/>
              </a:solidFill>
              <a:highlight>
                <a:srgbClr val="FFFF00"/>
              </a:highlight>
              <a:latin typeface="Century Gothic"/>
              <a:ea typeface="Century Gothic"/>
              <a:cs typeface="Century Gothic"/>
              <a:sym typeface="Century Gothic"/>
            </a:endParaRPr>
          </a:p>
        </p:txBody>
      </p:sp>
      <p:sp>
        <p:nvSpPr>
          <p:cNvPr id="76" name="Google Shape;76;p15"/>
          <p:cNvSpPr txBox="1"/>
          <p:nvPr/>
        </p:nvSpPr>
        <p:spPr>
          <a:xfrm>
            <a:off x="2758444" y="55113"/>
            <a:ext cx="644651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t>What is the Sharm El-Sheikh to Kunming Action Agenda?</a:t>
            </a:r>
            <a:endParaRPr sz="1800" b="1" dirty="0"/>
          </a:p>
        </p:txBody>
      </p:sp>
      <p:sp>
        <p:nvSpPr>
          <p:cNvPr id="81" name="Google Shape;81;p15"/>
          <p:cNvSpPr txBox="1"/>
          <p:nvPr/>
        </p:nvSpPr>
        <p:spPr>
          <a:xfrm>
            <a:off x="2831690" y="2330243"/>
            <a:ext cx="395342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t>Why is it so important?</a:t>
            </a:r>
            <a:endParaRPr sz="1800" b="1" dirty="0"/>
          </a:p>
        </p:txBody>
      </p:sp>
      <p:cxnSp>
        <p:nvCxnSpPr>
          <p:cNvPr id="83" name="Google Shape;83;p15"/>
          <p:cNvCxnSpPr>
            <a:cxnSpLocks/>
          </p:cNvCxnSpPr>
          <p:nvPr/>
        </p:nvCxnSpPr>
        <p:spPr>
          <a:xfrm>
            <a:off x="2833700" y="309499"/>
            <a:ext cx="0" cy="4681601"/>
          </a:xfrm>
          <a:prstGeom prst="straightConnector1">
            <a:avLst/>
          </a:prstGeom>
          <a:noFill/>
          <a:ln w="19050" cap="flat" cmpd="sng">
            <a:solidFill>
              <a:schemeClr val="dk2"/>
            </a:solidFill>
            <a:prstDash val="solid"/>
            <a:round/>
            <a:headEnd type="none" w="med" len="med"/>
            <a:tailEnd type="none" w="med" len="med"/>
          </a:ln>
        </p:spPr>
      </p:cxnSp>
      <p:sp>
        <p:nvSpPr>
          <p:cNvPr id="85" name="Google Shape;85;p15"/>
          <p:cNvSpPr txBox="1"/>
          <p:nvPr/>
        </p:nvSpPr>
        <p:spPr>
          <a:xfrm>
            <a:off x="2880851" y="459525"/>
            <a:ext cx="6181599" cy="2031295"/>
          </a:xfrm>
          <a:prstGeom prst="rect">
            <a:avLst/>
          </a:prstGeom>
          <a:noFill/>
          <a:ln>
            <a:noFill/>
          </a:ln>
        </p:spPr>
        <p:txBody>
          <a:bodyPr spcFirstLastPara="1" wrap="square" lIns="91425" tIns="91425" rIns="91425" bIns="91425" anchor="t" anchorCtr="0">
            <a:spAutoFit/>
          </a:bodyPr>
          <a:lstStyle/>
          <a:p>
            <a:pPr marL="171450" lvl="0" indent="-171450">
              <a:buFont typeface="Arial" panose="020B0604020202020204" pitchFamily="34" charset="0"/>
              <a:buChar char="•"/>
            </a:pPr>
            <a:r>
              <a:rPr lang="en" sz="1200" b="1" dirty="0"/>
              <a:t>Spearheaded at COP14 </a:t>
            </a:r>
            <a:r>
              <a:rPr lang="en" sz="1200" dirty="0"/>
              <a:t>(2018) by the Governments of Egypt and China; </a:t>
            </a:r>
          </a:p>
          <a:p>
            <a:pPr lvl="0"/>
            <a:endParaRPr lang="en" sz="500" dirty="0"/>
          </a:p>
          <a:p>
            <a:pPr marL="171450" lvl="0" indent="-171450" algn="l" rtl="0">
              <a:spcBef>
                <a:spcPts val="0"/>
              </a:spcBef>
              <a:spcAft>
                <a:spcPts val="0"/>
              </a:spcAft>
              <a:buFont typeface="Arial" panose="020B0604020202020204" pitchFamily="34" charset="0"/>
              <a:buChar char="•"/>
            </a:pPr>
            <a:r>
              <a:rPr lang="en" sz="1200" dirty="0"/>
              <a:t>Mechanism to </a:t>
            </a:r>
            <a:r>
              <a:rPr lang="en" sz="1200" b="1" dirty="0"/>
              <a:t>raise </a:t>
            </a:r>
            <a:r>
              <a:rPr lang="en-CA" sz="1200" dirty="0"/>
              <a:t>public and policy </a:t>
            </a:r>
            <a:r>
              <a:rPr lang="en-CA" sz="1200" b="1" dirty="0"/>
              <a:t>awareness, inspire </a:t>
            </a:r>
            <a:r>
              <a:rPr lang="en-CA" sz="1200" dirty="0"/>
              <a:t>sub-national and non-state actor </a:t>
            </a:r>
            <a:r>
              <a:rPr lang="en-CA" sz="1200" b="1" dirty="0"/>
              <a:t>commitments</a:t>
            </a:r>
            <a:r>
              <a:rPr lang="en-CA" sz="1200" dirty="0"/>
              <a:t> and </a:t>
            </a:r>
            <a:r>
              <a:rPr lang="en-CA" sz="1200" b="1" dirty="0"/>
              <a:t>catalyze</a:t>
            </a:r>
            <a:r>
              <a:rPr lang="en-CA" sz="1200" dirty="0"/>
              <a:t> upward cycles of </a:t>
            </a:r>
            <a:r>
              <a:rPr lang="en-CA" sz="1200" b="1" dirty="0"/>
              <a:t>ambition</a:t>
            </a:r>
            <a:r>
              <a:rPr lang="en-CA" sz="1200" dirty="0"/>
              <a:t> to 2030 and beyond;</a:t>
            </a:r>
          </a:p>
          <a:p>
            <a:pPr marL="171450" lvl="0" indent="-171450" algn="l" rtl="0">
              <a:spcBef>
                <a:spcPts val="0"/>
              </a:spcBef>
              <a:spcAft>
                <a:spcPts val="0"/>
              </a:spcAft>
              <a:buFont typeface="Arial" panose="020B0604020202020204" pitchFamily="34" charset="0"/>
              <a:buChar char="•"/>
            </a:pPr>
            <a:endParaRPr lang="en-CA" sz="500" dirty="0"/>
          </a:p>
          <a:p>
            <a:pPr marL="171450" lvl="0" indent="-171450" algn="l" rtl="0">
              <a:spcBef>
                <a:spcPts val="0"/>
              </a:spcBef>
              <a:spcAft>
                <a:spcPts val="0"/>
              </a:spcAft>
              <a:buFont typeface="Arial" panose="020B0604020202020204" pitchFamily="34" charset="0"/>
              <a:buChar char="•"/>
            </a:pPr>
            <a:r>
              <a:rPr lang="en-US" sz="1200" dirty="0"/>
              <a:t>Supports a </a:t>
            </a:r>
            <a:r>
              <a:rPr lang="en-US" sz="1200" b="1" dirty="0"/>
              <a:t>whole of society approach </a:t>
            </a:r>
            <a:r>
              <a:rPr lang="en-US" sz="1200" dirty="0"/>
              <a:t>to join the global response to biodiversity;</a:t>
            </a:r>
          </a:p>
          <a:p>
            <a:pPr lvl="0" algn="l" rtl="0">
              <a:spcBef>
                <a:spcPts val="0"/>
              </a:spcBef>
              <a:spcAft>
                <a:spcPts val="0"/>
              </a:spcAft>
            </a:pPr>
            <a:endParaRPr lang="en-US" sz="500" dirty="0"/>
          </a:p>
          <a:p>
            <a:pPr marL="171450" lvl="0" indent="-171450" algn="l" rtl="0">
              <a:spcBef>
                <a:spcPts val="0"/>
              </a:spcBef>
              <a:spcAft>
                <a:spcPts val="0"/>
              </a:spcAft>
              <a:buFont typeface="Arial" panose="020B0604020202020204" pitchFamily="34" charset="0"/>
              <a:buChar char="•"/>
            </a:pPr>
            <a:r>
              <a:rPr lang="en-US" sz="1200" dirty="0"/>
              <a:t>Proves that </a:t>
            </a:r>
            <a:r>
              <a:rPr lang="en-CA" sz="1200" dirty="0"/>
              <a:t>sub-national and non-state </a:t>
            </a:r>
            <a:r>
              <a:rPr lang="en-CA" sz="1200" b="1" dirty="0"/>
              <a:t>actors can complement </a:t>
            </a:r>
            <a:r>
              <a:rPr lang="en-CA" sz="1200" dirty="0"/>
              <a:t>the policy process with meaningful actions</a:t>
            </a:r>
            <a:r>
              <a:rPr lang="en" sz="1200" dirty="0"/>
              <a:t> </a:t>
            </a:r>
            <a:r>
              <a:rPr lang="en-CA" sz="1200" dirty="0"/>
              <a:t>and active engagement to support governments;</a:t>
            </a:r>
          </a:p>
          <a:p>
            <a:pPr marL="171450" lvl="0" indent="-171450" algn="l" rtl="0">
              <a:spcBef>
                <a:spcPts val="0"/>
              </a:spcBef>
              <a:spcAft>
                <a:spcPts val="0"/>
              </a:spcAft>
              <a:buFont typeface="Arial" panose="020B0604020202020204" pitchFamily="34" charset="0"/>
              <a:buChar char="•"/>
            </a:pPr>
            <a:endParaRPr lang="en-CA" sz="500" dirty="0"/>
          </a:p>
          <a:p>
            <a:pPr marL="171450" lvl="0" indent="-171450" algn="l" rtl="0">
              <a:spcBef>
                <a:spcPts val="0"/>
              </a:spcBef>
              <a:spcAft>
                <a:spcPts val="0"/>
              </a:spcAft>
              <a:buFont typeface="Arial" panose="020B0604020202020204" pitchFamily="34" charset="0"/>
              <a:buChar char="•"/>
            </a:pPr>
            <a:r>
              <a:rPr lang="en-CA" sz="1200" dirty="0"/>
              <a:t>Ultimately it aims to </a:t>
            </a:r>
            <a:r>
              <a:rPr lang="en" sz="1200" b="1" dirty="0"/>
              <a:t>generate a measurable impact </a:t>
            </a:r>
            <a:r>
              <a:rPr lang="en" sz="1200" dirty="0"/>
              <a:t>and shift in the management of stakeholder’s own activities to  reverse loss, reduce risks and recover biodiversity. </a:t>
            </a:r>
          </a:p>
        </p:txBody>
      </p:sp>
      <p:sp>
        <p:nvSpPr>
          <p:cNvPr id="86" name="Google Shape;86;p15"/>
          <p:cNvSpPr txBox="1"/>
          <p:nvPr/>
        </p:nvSpPr>
        <p:spPr>
          <a:xfrm>
            <a:off x="2874118" y="2741197"/>
            <a:ext cx="6269876" cy="2031295"/>
          </a:xfrm>
          <a:prstGeom prst="rect">
            <a:avLst/>
          </a:prstGeom>
          <a:noFill/>
          <a:ln>
            <a:noFill/>
          </a:ln>
        </p:spPr>
        <p:txBody>
          <a:bodyPr spcFirstLastPara="1" wrap="square" lIns="91425" tIns="91425" rIns="91425" bIns="91425" anchor="t" anchorCtr="0">
            <a:spAutoFit/>
          </a:bodyPr>
          <a:lstStyle/>
          <a:p>
            <a:pPr lvl="0"/>
            <a:r>
              <a:rPr lang="en" sz="1200" dirty="0"/>
              <a:t>(1) </a:t>
            </a:r>
            <a:r>
              <a:rPr lang="en-CA" sz="1200" dirty="0"/>
              <a:t>s</a:t>
            </a:r>
            <a:r>
              <a:rPr lang="en" sz="1200" dirty="0"/>
              <a:t>howcases </a:t>
            </a:r>
            <a:r>
              <a:rPr lang="en" sz="1200" b="1" dirty="0"/>
              <a:t>key actions </a:t>
            </a:r>
            <a:r>
              <a:rPr lang="en" sz="1200" dirty="0"/>
              <a:t>to reverse biodiversity loss, in each big impact areas;</a:t>
            </a:r>
            <a:endParaRPr sz="1200" dirty="0"/>
          </a:p>
          <a:p>
            <a:pPr marL="0" lvl="0" indent="0" algn="l" rtl="0">
              <a:spcBef>
                <a:spcPts val="0"/>
              </a:spcBef>
              <a:spcAft>
                <a:spcPts val="0"/>
              </a:spcAft>
              <a:buNone/>
            </a:pPr>
            <a:r>
              <a:rPr lang="en" sz="1200" dirty="0"/>
              <a:t>(2) demonstrates, through individual &amp; cooperative commitments, the </a:t>
            </a:r>
            <a:r>
              <a:rPr lang="en" sz="1200" b="1" dirty="0"/>
              <a:t>actors already committed </a:t>
            </a:r>
            <a:r>
              <a:rPr lang="en" sz="1200" dirty="0"/>
              <a:t>to the necessary transition to ach</a:t>
            </a:r>
            <a:r>
              <a:rPr lang="en-CA" sz="1200" dirty="0" err="1"/>
              <a:t>ie</a:t>
            </a:r>
            <a:r>
              <a:rPr lang="en" sz="1200" dirty="0"/>
              <a:t>ve the 2030 goals &amp; targets;</a:t>
            </a:r>
            <a:br>
              <a:rPr lang="en" sz="1200" dirty="0"/>
            </a:br>
            <a:r>
              <a:rPr lang="en" sz="1200" dirty="0"/>
              <a:t>(3) raises public </a:t>
            </a:r>
            <a:r>
              <a:rPr lang="en" sz="1200" b="1" dirty="0"/>
              <a:t>awareness of the risks </a:t>
            </a:r>
            <a:r>
              <a:rPr lang="en" sz="1200" dirty="0"/>
              <a:t>of biodiversity loss for people &amp; the economy;</a:t>
            </a:r>
            <a:br>
              <a:rPr lang="en" sz="1200" dirty="0"/>
            </a:br>
            <a:r>
              <a:rPr lang="en" sz="1200" dirty="0"/>
              <a:t>(4) </a:t>
            </a:r>
            <a:r>
              <a:rPr lang="en" sz="1200" b="1" dirty="0"/>
              <a:t>encourages others </a:t>
            </a:r>
            <a:r>
              <a:rPr lang="en" sz="1200" dirty="0"/>
              <a:t>to take action because it is in their best interest;</a:t>
            </a:r>
            <a:br>
              <a:rPr lang="en" sz="1200" dirty="0"/>
            </a:br>
            <a:r>
              <a:rPr lang="en" sz="1200" dirty="0"/>
              <a:t>(5) helps organize, explain actions and </a:t>
            </a:r>
            <a:r>
              <a:rPr lang="en" sz="1200" b="1" dirty="0"/>
              <a:t>examine target setting </a:t>
            </a:r>
            <a:r>
              <a:rPr lang="en" sz="1200" dirty="0"/>
              <a:t>within economic sectors;</a:t>
            </a:r>
            <a:br>
              <a:rPr lang="en" sz="1200" dirty="0"/>
            </a:br>
            <a:r>
              <a:rPr lang="en" sz="1200" dirty="0"/>
              <a:t>(6) </a:t>
            </a:r>
            <a:r>
              <a:rPr lang="en" sz="1200" b="1" dirty="0"/>
              <a:t>catalyzes</a:t>
            </a:r>
            <a:r>
              <a:rPr lang="en" sz="1200" dirty="0"/>
              <a:t> cooperative initiatives across sectors and stakeholders;</a:t>
            </a:r>
            <a:br>
              <a:rPr lang="en" sz="1200" dirty="0"/>
            </a:br>
            <a:r>
              <a:rPr lang="en" sz="1200" dirty="0"/>
              <a:t>(7) </a:t>
            </a:r>
            <a:r>
              <a:rPr lang="en" sz="1200" b="1" dirty="0"/>
              <a:t>supports implementation </a:t>
            </a:r>
            <a:r>
              <a:rPr lang="en" sz="1200" dirty="0"/>
              <a:t>at the global, domestic and local levels;</a:t>
            </a:r>
            <a:endParaRPr sz="1200" dirty="0"/>
          </a:p>
          <a:p>
            <a:pPr lvl="0">
              <a:buClr>
                <a:schemeClr val="dk1"/>
              </a:buClr>
              <a:buSzPts val="1100"/>
            </a:pPr>
            <a:r>
              <a:rPr lang="en" sz="1200" dirty="0"/>
              <a:t>(8) </a:t>
            </a:r>
            <a:r>
              <a:rPr lang="en-CA" sz="1200" b="1" dirty="0"/>
              <a:t>connects networks, builds capacities and promotes knowledge </a:t>
            </a:r>
            <a:r>
              <a:rPr lang="en-CA" sz="1200" dirty="0"/>
              <a:t>exchange</a:t>
            </a:r>
            <a:r>
              <a:rPr lang="en" sz="1200" dirty="0"/>
              <a:t> and the development of guidance, </a:t>
            </a:r>
            <a:r>
              <a:rPr lang="en-CA" sz="1200" dirty="0"/>
              <a:t>to offer new solutions to reach our shared goals.</a:t>
            </a:r>
            <a:endParaRPr sz="1200" dirty="0"/>
          </a:p>
        </p:txBody>
      </p:sp>
      <p:pic>
        <p:nvPicPr>
          <p:cNvPr id="8" name="Picture 7">
            <a:extLst>
              <a:ext uri="{FF2B5EF4-FFF2-40B4-BE49-F238E27FC236}">
                <a16:creationId xmlns:a16="http://schemas.microsoft.com/office/drawing/2014/main" id="{51E52167-50C6-411A-9792-74C9BD4FA17D}"/>
              </a:ext>
            </a:extLst>
          </p:cNvPr>
          <p:cNvPicPr/>
          <p:nvPr/>
        </p:nvPicPr>
        <p:blipFill>
          <a:blip r:embed="rId3">
            <a:extLst>
              <a:ext uri="{28A0092B-C50C-407E-A947-70E740481C1C}">
                <a14:useLocalDpi xmlns:a14="http://schemas.microsoft.com/office/drawing/2010/main" val="0"/>
              </a:ext>
            </a:extLst>
          </a:blip>
          <a:stretch>
            <a:fillRect/>
          </a:stretch>
        </p:blipFill>
        <p:spPr>
          <a:xfrm>
            <a:off x="160499" y="2941320"/>
            <a:ext cx="2530337" cy="17983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4" y="237336"/>
            <a:ext cx="2287191" cy="46993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000" b="1" dirty="0">
                <a:solidFill>
                  <a:srgbClr val="45818E"/>
                </a:solidFill>
                <a:latin typeface="Century Gothic"/>
                <a:ea typeface="Century Gothic"/>
                <a:cs typeface="Century Gothic"/>
                <a:sym typeface="Century Gothic"/>
              </a:rPr>
              <a:t>2. Structure of the </a:t>
            </a:r>
          </a:p>
          <a:p>
            <a:pPr marL="0" lvl="0" indent="0" algn="l" rtl="0">
              <a:spcBef>
                <a:spcPts val="0"/>
              </a:spcBef>
              <a:spcAft>
                <a:spcPts val="0"/>
              </a:spcAft>
              <a:buNone/>
            </a:pPr>
            <a:r>
              <a:rPr lang="en-CA" sz="2000" b="1" dirty="0">
                <a:solidFill>
                  <a:srgbClr val="45818E"/>
                </a:solidFill>
                <a:latin typeface="Century Gothic"/>
                <a:ea typeface="Century Gothic"/>
                <a:cs typeface="Century Gothic"/>
                <a:sym typeface="Century Gothic"/>
              </a:rPr>
              <a:t>Action Agenda </a:t>
            </a:r>
          </a:p>
          <a:p>
            <a:pPr marL="0" lvl="0" indent="0" algn="l" rtl="0">
              <a:spcBef>
                <a:spcPts val="0"/>
              </a:spcBef>
              <a:spcAft>
                <a:spcPts val="0"/>
              </a:spcAft>
              <a:buNone/>
            </a:pPr>
            <a:endParaRPr lang="en-CA"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r>
              <a:rPr lang="en-CA" sz="1800" dirty="0">
                <a:solidFill>
                  <a:srgbClr val="45818E"/>
                </a:solidFill>
                <a:latin typeface="Century Gothic"/>
                <a:ea typeface="Century Gothic"/>
                <a:cs typeface="Century Gothic"/>
                <a:sym typeface="Century Gothic"/>
              </a:rPr>
              <a:t>Contributions to 15th Conference of the Parties (COP15), the 10</a:t>
            </a:r>
            <a:r>
              <a:rPr lang="en-CA" sz="1800" baseline="30000" dirty="0">
                <a:solidFill>
                  <a:srgbClr val="45818E"/>
                </a:solidFill>
                <a:latin typeface="Century Gothic"/>
                <a:ea typeface="Century Gothic"/>
                <a:cs typeface="Century Gothic"/>
                <a:sym typeface="Century Gothic"/>
              </a:rPr>
              <a:t>th</a:t>
            </a:r>
            <a:r>
              <a:rPr lang="en-CA" sz="1800" dirty="0">
                <a:solidFill>
                  <a:srgbClr val="45818E"/>
                </a:solidFill>
                <a:latin typeface="Century Gothic"/>
                <a:ea typeface="Century Gothic"/>
                <a:cs typeface="Century Gothic"/>
                <a:sym typeface="Century Gothic"/>
              </a:rPr>
              <a:t> Conference of the Parties serving as the meeting of the Parties (COP-MOP 10) and beyond</a:t>
            </a:r>
            <a:endParaRPr lang="en" sz="1800"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cxnSp>
        <p:nvCxnSpPr>
          <p:cNvPr id="83" name="Google Shape;83;p15"/>
          <p:cNvCxnSpPr>
            <a:cxnSpLocks/>
          </p:cNvCxnSpPr>
          <p:nvPr/>
        </p:nvCxnSpPr>
        <p:spPr>
          <a:xfrm>
            <a:off x="2445454" y="237335"/>
            <a:ext cx="0" cy="4838930"/>
          </a:xfrm>
          <a:prstGeom prst="straightConnector1">
            <a:avLst/>
          </a:prstGeom>
          <a:noFill/>
          <a:ln w="19050" cap="flat" cmpd="sng">
            <a:solidFill>
              <a:schemeClr val="dk2"/>
            </a:solidFill>
            <a:prstDash val="solid"/>
            <a:round/>
            <a:headEnd type="none" w="med" len="med"/>
            <a:tailEnd type="none" w="med" len="med"/>
          </a:ln>
        </p:spPr>
      </p:cxnSp>
      <p:sp>
        <p:nvSpPr>
          <p:cNvPr id="85" name="Google Shape;85;p15"/>
          <p:cNvSpPr txBox="1"/>
          <p:nvPr/>
        </p:nvSpPr>
        <p:spPr>
          <a:xfrm>
            <a:off x="2542259" y="163764"/>
            <a:ext cx="6298305" cy="4855145"/>
          </a:xfrm>
          <a:prstGeom prst="rect">
            <a:avLst/>
          </a:prstGeom>
          <a:noFill/>
          <a:ln>
            <a:noFill/>
          </a:ln>
        </p:spPr>
        <p:txBody>
          <a:bodyPr spcFirstLastPara="1" wrap="square" lIns="91425" tIns="91425" rIns="91425" bIns="91425" anchor="t" anchorCtr="0">
            <a:spAutoFit/>
          </a:bodyPr>
          <a:lstStyle/>
          <a:p>
            <a:pPr marL="114300"/>
            <a:r>
              <a:rPr lang="en-CA" sz="1200" b="1" dirty="0">
                <a:solidFill>
                  <a:schemeClr val="tx1"/>
                </a:solidFill>
              </a:rPr>
              <a:t>2021 Critical year – guiding actions in this decisive decade for nature and people</a:t>
            </a:r>
            <a:endParaRPr lang="en-CA" sz="500" b="1" dirty="0">
              <a:solidFill>
                <a:schemeClr val="tx1"/>
              </a:solidFill>
            </a:endParaRPr>
          </a:p>
          <a:p>
            <a:pPr marL="114300"/>
            <a:r>
              <a:rPr lang="en-CA" sz="1100" b="1" dirty="0">
                <a:solidFill>
                  <a:schemeClr val="tx1"/>
                </a:solidFill>
              </a:rPr>
              <a:t>Action Agenda pillars of work: </a:t>
            </a:r>
          </a:p>
          <a:p>
            <a:pPr marL="114300"/>
            <a:endParaRPr lang="en-CA" sz="1000" b="1" dirty="0">
              <a:solidFill>
                <a:schemeClr val="tx1"/>
              </a:solidFill>
            </a:endParaRPr>
          </a:p>
          <a:p>
            <a:pPr marL="285750" indent="-171450">
              <a:buFont typeface="Arial" panose="020B0604020202020204" pitchFamily="34" charset="0"/>
              <a:buChar char="•"/>
            </a:pPr>
            <a:endParaRPr lang="en-CA" sz="1200" b="1" dirty="0">
              <a:solidFill>
                <a:schemeClr val="tx1"/>
              </a:solidFill>
            </a:endParaRPr>
          </a:p>
          <a:p>
            <a:pPr marL="285750" indent="-171450">
              <a:buFont typeface="Arial" panose="020B0604020202020204" pitchFamily="34" charset="0"/>
              <a:buChar char="•"/>
            </a:pPr>
            <a:endParaRPr lang="en-CA" sz="1200" b="1" dirty="0">
              <a:solidFill>
                <a:schemeClr val="tx1"/>
              </a:solidFill>
            </a:endParaRPr>
          </a:p>
          <a:p>
            <a:pPr marL="114300"/>
            <a:endParaRPr lang="en-CA" sz="1200" dirty="0">
              <a:solidFill>
                <a:schemeClr val="tx1"/>
              </a:solidFill>
            </a:endParaRPr>
          </a:p>
          <a:p>
            <a:pPr marL="114300" indent="0">
              <a:buNone/>
            </a:pPr>
            <a:endParaRPr lang="en-CA" sz="900" dirty="0">
              <a:solidFill>
                <a:schemeClr val="tx1"/>
              </a:solidFill>
            </a:endParaRPr>
          </a:p>
          <a:p>
            <a:pPr lvl="3"/>
            <a:endParaRPr lang="en-US" sz="500" b="1" dirty="0">
              <a:solidFill>
                <a:schemeClr val="tx1"/>
              </a:solidFill>
            </a:endParaRPr>
          </a:p>
          <a:p>
            <a:pPr lvl="3"/>
            <a:endParaRPr lang="en-US" sz="1200" b="1" dirty="0">
              <a:solidFill>
                <a:schemeClr val="tx1"/>
              </a:solidFill>
            </a:endParaRPr>
          </a:p>
          <a:p>
            <a:pPr lvl="3"/>
            <a:r>
              <a:rPr lang="en-US" sz="1200" b="1" dirty="0">
                <a:solidFill>
                  <a:schemeClr val="tx1"/>
                </a:solidFill>
              </a:rPr>
              <a:t> Short to medium term expectations: </a:t>
            </a:r>
          </a:p>
          <a:p>
            <a:pPr lvl="3"/>
            <a:endParaRPr lang="en-US" sz="1050" b="1" dirty="0">
              <a:solidFill>
                <a:schemeClr val="tx1"/>
              </a:solidFill>
            </a:endParaRPr>
          </a:p>
          <a:p>
            <a:pPr lvl="3"/>
            <a:endParaRPr lang="en-US" sz="1200" b="1" dirty="0">
              <a:solidFill>
                <a:schemeClr val="tx1"/>
              </a:solidFill>
            </a:endParaRPr>
          </a:p>
          <a:p>
            <a:pPr lvl="3"/>
            <a:endParaRPr lang="en-US" sz="1200" b="1" dirty="0">
              <a:solidFill>
                <a:schemeClr val="tx1"/>
              </a:solidFill>
            </a:endParaRPr>
          </a:p>
          <a:p>
            <a:pPr lvl="3"/>
            <a:endParaRPr lang="en-US" sz="1200" b="1" dirty="0">
              <a:solidFill>
                <a:schemeClr val="tx1"/>
              </a:solidFill>
            </a:endParaRPr>
          </a:p>
          <a:p>
            <a:pPr lvl="3"/>
            <a:endParaRPr lang="en-US" sz="12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r>
              <a:rPr lang="en-US" sz="600" b="1" dirty="0">
                <a:solidFill>
                  <a:schemeClr val="tx1"/>
                </a:solidFill>
              </a:rPr>
              <a:t>  </a:t>
            </a:r>
          </a:p>
          <a:p>
            <a:pPr lvl="3"/>
            <a:endParaRPr lang="en-US" sz="600" b="1" dirty="0">
              <a:solidFill>
                <a:schemeClr val="tx1"/>
              </a:solidFill>
            </a:endParaRPr>
          </a:p>
          <a:p>
            <a:pPr lvl="3"/>
            <a:endParaRPr lang="en-US" sz="600" b="1" dirty="0">
              <a:solidFill>
                <a:schemeClr val="tx1"/>
              </a:solidFill>
            </a:endParaRPr>
          </a:p>
          <a:p>
            <a:pPr lvl="3"/>
            <a:r>
              <a:rPr lang="en-US" sz="1200" b="1" dirty="0">
                <a:solidFill>
                  <a:schemeClr val="tx1"/>
                </a:solidFill>
              </a:rPr>
              <a:t>2020-2021 Developments: </a:t>
            </a: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a:p>
            <a:pPr lvl="3"/>
            <a:endParaRPr lang="en-US" sz="600" b="1" dirty="0">
              <a:solidFill>
                <a:schemeClr val="tx1"/>
              </a:solidFill>
            </a:endParaRPr>
          </a:p>
        </p:txBody>
      </p:sp>
      <p:sp>
        <p:nvSpPr>
          <p:cNvPr id="4" name="Rectangle: Rounded Corners 3">
            <a:extLst>
              <a:ext uri="{FF2B5EF4-FFF2-40B4-BE49-F238E27FC236}">
                <a16:creationId xmlns:a16="http://schemas.microsoft.com/office/drawing/2014/main" id="{8166B333-5695-4EE9-A173-CC3E8897C235}"/>
              </a:ext>
            </a:extLst>
          </p:cNvPr>
          <p:cNvSpPr/>
          <p:nvPr/>
        </p:nvSpPr>
        <p:spPr>
          <a:xfrm>
            <a:off x="2928584" y="724461"/>
            <a:ext cx="1312967" cy="8248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t>Policy Process- </a:t>
            </a:r>
            <a:r>
              <a:rPr lang="en-CA" sz="900" dirty="0"/>
              <a:t>COP14 &amp; 15 </a:t>
            </a:r>
            <a:r>
              <a:rPr lang="en-CA" sz="800" dirty="0"/>
              <a:t>Presidencies</a:t>
            </a:r>
            <a:endParaRPr lang="en-CA" sz="1200" dirty="0"/>
          </a:p>
        </p:txBody>
      </p:sp>
      <p:sp>
        <p:nvSpPr>
          <p:cNvPr id="11" name="Rectangle: Rounded Corners 10">
            <a:extLst>
              <a:ext uri="{FF2B5EF4-FFF2-40B4-BE49-F238E27FC236}">
                <a16:creationId xmlns:a16="http://schemas.microsoft.com/office/drawing/2014/main" id="{926F252A-099C-4CED-A856-45540F162D16}"/>
              </a:ext>
            </a:extLst>
          </p:cNvPr>
          <p:cNvSpPr/>
          <p:nvPr/>
        </p:nvSpPr>
        <p:spPr>
          <a:xfrm>
            <a:off x="4481427" y="701616"/>
            <a:ext cx="1319771" cy="81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t>Stakeholder</a:t>
            </a:r>
            <a:r>
              <a:rPr lang="en-CA" sz="800" dirty="0"/>
              <a:t>  </a:t>
            </a:r>
          </a:p>
          <a:p>
            <a:pPr algn="ctr"/>
            <a:r>
              <a:rPr lang="en-CA" sz="800" dirty="0"/>
              <a:t> </a:t>
            </a:r>
            <a:r>
              <a:rPr lang="en-CA" sz="900" dirty="0"/>
              <a:t>Engagement</a:t>
            </a:r>
            <a:r>
              <a:rPr lang="en-CA" sz="1000" dirty="0"/>
              <a:t> </a:t>
            </a:r>
            <a:r>
              <a:rPr lang="en-CA" sz="800" dirty="0"/>
              <a:t>– motivation and opportunities</a:t>
            </a:r>
          </a:p>
        </p:txBody>
      </p:sp>
      <p:sp>
        <p:nvSpPr>
          <p:cNvPr id="12" name="Rectangle: Rounded Corners 11">
            <a:extLst>
              <a:ext uri="{FF2B5EF4-FFF2-40B4-BE49-F238E27FC236}">
                <a16:creationId xmlns:a16="http://schemas.microsoft.com/office/drawing/2014/main" id="{F504731F-FEFD-4C8E-8D02-B354E1457F1D}"/>
              </a:ext>
            </a:extLst>
          </p:cNvPr>
          <p:cNvSpPr/>
          <p:nvPr/>
        </p:nvSpPr>
        <p:spPr>
          <a:xfrm>
            <a:off x="5990509" y="737519"/>
            <a:ext cx="1319772" cy="802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t>Outreach &amp; Advocacy </a:t>
            </a:r>
            <a:r>
              <a:rPr lang="en-CA" sz="800" dirty="0"/>
              <a:t>– Campaigns,</a:t>
            </a:r>
            <a:r>
              <a:rPr lang="en-CA" sz="1000" dirty="0"/>
              <a:t>  </a:t>
            </a:r>
            <a:r>
              <a:rPr lang="en-CA" sz="800" dirty="0"/>
              <a:t>Media and Profiling  </a:t>
            </a:r>
            <a:endParaRPr lang="en-CA" sz="1000" dirty="0"/>
          </a:p>
        </p:txBody>
      </p:sp>
      <p:sp>
        <p:nvSpPr>
          <p:cNvPr id="13" name="Rectangle: Rounded Corners 12">
            <a:extLst>
              <a:ext uri="{FF2B5EF4-FFF2-40B4-BE49-F238E27FC236}">
                <a16:creationId xmlns:a16="http://schemas.microsoft.com/office/drawing/2014/main" id="{97520D3F-6003-43FE-9DE0-2BDF28BFE2BA}"/>
              </a:ext>
            </a:extLst>
          </p:cNvPr>
          <p:cNvSpPr/>
          <p:nvPr/>
        </p:nvSpPr>
        <p:spPr>
          <a:xfrm>
            <a:off x="7550157" y="701616"/>
            <a:ext cx="1278868" cy="8424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t>Analyses &amp; IT platform  </a:t>
            </a:r>
          </a:p>
        </p:txBody>
      </p:sp>
      <p:sp>
        <p:nvSpPr>
          <p:cNvPr id="14" name="Rectangle: Rounded Corners 13">
            <a:extLst>
              <a:ext uri="{FF2B5EF4-FFF2-40B4-BE49-F238E27FC236}">
                <a16:creationId xmlns:a16="http://schemas.microsoft.com/office/drawing/2014/main" id="{20B8300B-6B36-41FF-94CB-9CF28FA97468}"/>
              </a:ext>
            </a:extLst>
          </p:cNvPr>
          <p:cNvSpPr/>
          <p:nvPr/>
        </p:nvSpPr>
        <p:spPr>
          <a:xfrm>
            <a:off x="2903093" y="1880945"/>
            <a:ext cx="1312967" cy="1260074"/>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t>Continued political support from COP Presidencies. </a:t>
            </a:r>
          </a:p>
          <a:p>
            <a:pPr algn="ctr"/>
            <a:endParaRPr lang="en-CA" sz="400" dirty="0"/>
          </a:p>
          <a:p>
            <a:pPr algn="ctr"/>
            <a:r>
              <a:rPr lang="en-CA" sz="900" dirty="0"/>
              <a:t>Recognition of Action Agenda in COP decisions.</a:t>
            </a:r>
          </a:p>
        </p:txBody>
      </p:sp>
      <p:sp>
        <p:nvSpPr>
          <p:cNvPr id="15" name="Rectangle: Rounded Corners 14">
            <a:extLst>
              <a:ext uri="{FF2B5EF4-FFF2-40B4-BE49-F238E27FC236}">
                <a16:creationId xmlns:a16="http://schemas.microsoft.com/office/drawing/2014/main" id="{43EE26F6-D33C-4046-A2A9-2D83886F3D22}"/>
              </a:ext>
            </a:extLst>
          </p:cNvPr>
          <p:cNvSpPr/>
          <p:nvPr/>
        </p:nvSpPr>
        <p:spPr>
          <a:xfrm>
            <a:off x="4441215" y="1880945"/>
            <a:ext cx="1368110" cy="124676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t>Growth in collective actions across sectors.</a:t>
            </a:r>
          </a:p>
          <a:p>
            <a:pPr algn="ctr"/>
            <a:endParaRPr lang="en-CA" sz="400" dirty="0"/>
          </a:p>
          <a:p>
            <a:pPr algn="ctr"/>
            <a:r>
              <a:rPr lang="en-CA" sz="900" dirty="0"/>
              <a:t>Stakeholders examine, discuss and set SMART commitments. </a:t>
            </a:r>
          </a:p>
        </p:txBody>
      </p:sp>
      <p:sp>
        <p:nvSpPr>
          <p:cNvPr id="16" name="Rectangle: Rounded Corners 15">
            <a:extLst>
              <a:ext uri="{FF2B5EF4-FFF2-40B4-BE49-F238E27FC236}">
                <a16:creationId xmlns:a16="http://schemas.microsoft.com/office/drawing/2014/main" id="{4C279DAA-2291-46BD-A1E0-91892291CEC2}"/>
              </a:ext>
            </a:extLst>
          </p:cNvPr>
          <p:cNvSpPr/>
          <p:nvPr/>
        </p:nvSpPr>
        <p:spPr>
          <a:xfrm>
            <a:off x="6008632" y="1868129"/>
            <a:ext cx="1368110" cy="124676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t>C</a:t>
            </a:r>
            <a:r>
              <a:rPr lang="en-CA" sz="1000" dirty="0"/>
              <a:t>ampaigns/ Partnerships</a:t>
            </a:r>
          </a:p>
          <a:p>
            <a:pPr algn="ctr"/>
            <a:endParaRPr lang="en-CA" sz="300" dirty="0"/>
          </a:p>
          <a:p>
            <a:pPr algn="ctr"/>
            <a:r>
              <a:rPr lang="en-CA" sz="1000" dirty="0"/>
              <a:t> Dialogues show meaningful engagement / contributions to post 2020 process</a:t>
            </a:r>
            <a:endParaRPr lang="en-CA" sz="400" dirty="0"/>
          </a:p>
          <a:p>
            <a:pPr algn="ctr"/>
            <a:r>
              <a:rPr lang="en-CA" sz="800" dirty="0"/>
              <a:t> </a:t>
            </a:r>
            <a:endParaRPr lang="en-CA" sz="1000" dirty="0"/>
          </a:p>
        </p:txBody>
      </p:sp>
      <p:sp>
        <p:nvSpPr>
          <p:cNvPr id="17" name="Rectangle: Rounded Corners 16">
            <a:extLst>
              <a:ext uri="{FF2B5EF4-FFF2-40B4-BE49-F238E27FC236}">
                <a16:creationId xmlns:a16="http://schemas.microsoft.com/office/drawing/2014/main" id="{3552A30A-BFE6-4240-8F4B-907C395FADFE}"/>
              </a:ext>
            </a:extLst>
          </p:cNvPr>
          <p:cNvSpPr/>
          <p:nvPr/>
        </p:nvSpPr>
        <p:spPr>
          <a:xfrm>
            <a:off x="7550156" y="1880945"/>
            <a:ext cx="1278869" cy="121531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t>Greater platform interoperability. </a:t>
            </a:r>
          </a:p>
          <a:p>
            <a:pPr algn="ctr"/>
            <a:endParaRPr lang="en-CA" sz="900" dirty="0"/>
          </a:p>
          <a:p>
            <a:pPr algn="ctr"/>
            <a:r>
              <a:rPr lang="en-CA" sz="900" dirty="0"/>
              <a:t>Clear methodology to track progress</a:t>
            </a:r>
          </a:p>
        </p:txBody>
      </p:sp>
      <p:sp>
        <p:nvSpPr>
          <p:cNvPr id="18" name="Rectangle: Rounded Corners 17">
            <a:extLst>
              <a:ext uri="{FF2B5EF4-FFF2-40B4-BE49-F238E27FC236}">
                <a16:creationId xmlns:a16="http://schemas.microsoft.com/office/drawing/2014/main" id="{C0104236-36F4-43C5-8ADB-5D22E1C10F24}"/>
              </a:ext>
            </a:extLst>
          </p:cNvPr>
          <p:cNvSpPr/>
          <p:nvPr/>
        </p:nvSpPr>
        <p:spPr>
          <a:xfrm>
            <a:off x="2859435" y="3570470"/>
            <a:ext cx="1440803" cy="13662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t>Discussions on-going under Subsidiary Body on Implementation – decision on the Action Agenda</a:t>
            </a:r>
          </a:p>
        </p:txBody>
      </p:sp>
      <p:sp>
        <p:nvSpPr>
          <p:cNvPr id="19" name="Rectangle: Rounded Corners 18">
            <a:extLst>
              <a:ext uri="{FF2B5EF4-FFF2-40B4-BE49-F238E27FC236}">
                <a16:creationId xmlns:a16="http://schemas.microsoft.com/office/drawing/2014/main" id="{34E7B83C-4E68-441D-86BC-4A391BA86639}"/>
              </a:ext>
            </a:extLst>
          </p:cNvPr>
          <p:cNvSpPr/>
          <p:nvPr/>
        </p:nvSpPr>
        <p:spPr>
          <a:xfrm>
            <a:off x="4453503" y="3606665"/>
            <a:ext cx="1368109" cy="133000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t>More Non State Actor representatives are getting involved</a:t>
            </a:r>
          </a:p>
        </p:txBody>
      </p:sp>
      <p:sp>
        <p:nvSpPr>
          <p:cNvPr id="20" name="Rectangle: Rounded Corners 19">
            <a:extLst>
              <a:ext uri="{FF2B5EF4-FFF2-40B4-BE49-F238E27FC236}">
                <a16:creationId xmlns:a16="http://schemas.microsoft.com/office/drawing/2014/main" id="{D064F6FA-5C0C-4CB4-A70A-AF12C31E410B}"/>
              </a:ext>
            </a:extLst>
          </p:cNvPr>
          <p:cNvSpPr/>
          <p:nvPr/>
        </p:nvSpPr>
        <p:spPr>
          <a:xfrm>
            <a:off x="6047569" y="3606665"/>
            <a:ext cx="1368109" cy="13300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ts val="523"/>
            </a:pPr>
            <a:r>
              <a:rPr lang="en-CA" sz="1000" dirty="0"/>
              <a:t>Webinars; Videos; Media materials; Informal Friends of Action Group -</a:t>
            </a:r>
            <a:r>
              <a:rPr lang="en-CA" sz="900" dirty="0"/>
              <a:t> narrative, identifying sectors; planning reports and events.</a:t>
            </a:r>
          </a:p>
        </p:txBody>
      </p:sp>
      <p:sp>
        <p:nvSpPr>
          <p:cNvPr id="21" name="Rectangle: Rounded Corners 20">
            <a:extLst>
              <a:ext uri="{FF2B5EF4-FFF2-40B4-BE49-F238E27FC236}">
                <a16:creationId xmlns:a16="http://schemas.microsoft.com/office/drawing/2014/main" id="{50082F62-9512-4B38-BAB4-AC641C252E94}"/>
              </a:ext>
            </a:extLst>
          </p:cNvPr>
          <p:cNvSpPr/>
          <p:nvPr/>
        </p:nvSpPr>
        <p:spPr>
          <a:xfrm>
            <a:off x="7568941" y="3628562"/>
            <a:ext cx="1330787" cy="128621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t>213 commitments registered; 99 partnerships initiatives; link to host country webpage</a:t>
            </a:r>
          </a:p>
        </p:txBody>
      </p:sp>
    </p:spTree>
    <p:extLst>
      <p:ext uri="{BB962C8B-B14F-4D97-AF65-F5344CB8AC3E}">
        <p14:creationId xmlns:p14="http://schemas.microsoft.com/office/powerpoint/2010/main" val="10597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cxnSp>
        <p:nvCxnSpPr>
          <p:cNvPr id="6" name="Google Shape;83;p15">
            <a:extLst>
              <a:ext uri="{FF2B5EF4-FFF2-40B4-BE49-F238E27FC236}">
                <a16:creationId xmlns:a16="http://schemas.microsoft.com/office/drawing/2014/main" id="{E75B9782-45EC-4740-863C-F01D7F5C638D}"/>
              </a:ext>
            </a:extLst>
          </p:cNvPr>
          <p:cNvCxnSpPr/>
          <p:nvPr/>
        </p:nvCxnSpPr>
        <p:spPr>
          <a:xfrm>
            <a:off x="2932403" y="382950"/>
            <a:ext cx="0" cy="4377600"/>
          </a:xfrm>
          <a:prstGeom prst="straightConnector1">
            <a:avLst/>
          </a:prstGeom>
          <a:noFill/>
          <a:ln w="19050" cap="flat" cmpd="sng">
            <a:solidFill>
              <a:schemeClr val="dk2"/>
            </a:solidFill>
            <a:prstDash val="solid"/>
            <a:round/>
            <a:headEnd type="none" w="med" len="med"/>
            <a:tailEnd type="none" w="med" len="med"/>
          </a:ln>
        </p:spPr>
      </p:cxnSp>
      <p:sp>
        <p:nvSpPr>
          <p:cNvPr id="4" name="Rectangle 3">
            <a:extLst>
              <a:ext uri="{FF2B5EF4-FFF2-40B4-BE49-F238E27FC236}">
                <a16:creationId xmlns:a16="http://schemas.microsoft.com/office/drawing/2014/main" id="{7A8E84A5-2697-A442-8C5B-873273176ACD}"/>
              </a:ext>
            </a:extLst>
          </p:cNvPr>
          <p:cNvSpPr/>
          <p:nvPr/>
        </p:nvSpPr>
        <p:spPr>
          <a:xfrm>
            <a:off x="205634" y="341725"/>
            <a:ext cx="2667106" cy="3600986"/>
          </a:xfrm>
          <a:prstGeom prst="rect">
            <a:avLst/>
          </a:prstGeom>
        </p:spPr>
        <p:txBody>
          <a:bodyPr wrap="square">
            <a:spAutoFit/>
          </a:bodyPr>
          <a:lstStyle/>
          <a:p>
            <a:pPr lvl="0"/>
            <a:r>
              <a:rPr lang="en-CA" sz="2000" b="1" dirty="0">
                <a:solidFill>
                  <a:srgbClr val="45818E"/>
                </a:solidFill>
                <a:latin typeface="Century Gothic"/>
                <a:sym typeface="Century Gothic"/>
              </a:rPr>
              <a:t>3. Actors and Commitments</a:t>
            </a:r>
          </a:p>
          <a:p>
            <a:pPr lvl="0"/>
            <a:endParaRPr lang="en-CA" sz="20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b="1" dirty="0">
              <a:solidFill>
                <a:srgbClr val="45818E"/>
              </a:solidFill>
              <a:latin typeface="Century Gothic"/>
              <a:sym typeface="Century Gothic"/>
            </a:endParaRPr>
          </a:p>
          <a:p>
            <a:pPr lvl="0"/>
            <a:endParaRPr lang="en-CA" sz="1200" dirty="0">
              <a:solidFill>
                <a:srgbClr val="45818E"/>
              </a:solidFill>
              <a:latin typeface="Century Gothic"/>
              <a:sym typeface="Century Gothic"/>
            </a:endParaRPr>
          </a:p>
          <a:p>
            <a:pPr lvl="0"/>
            <a:r>
              <a:rPr lang="en-CA" sz="1200" b="1" dirty="0">
                <a:solidFill>
                  <a:srgbClr val="45818E"/>
                </a:solidFill>
                <a:latin typeface="Century Gothic"/>
                <a:sym typeface="Century Gothic"/>
              </a:rPr>
              <a:t>Criteria:  </a:t>
            </a:r>
          </a:p>
          <a:p>
            <a:pPr lvl="0"/>
            <a:r>
              <a:rPr lang="en-CA" sz="1200" b="1" dirty="0">
                <a:solidFill>
                  <a:srgbClr val="45818E"/>
                </a:solidFill>
                <a:latin typeface="Century Gothic"/>
                <a:sym typeface="Century Gothic"/>
              </a:rPr>
              <a:t>https://www.cbd.int/action-agenda/criteria.shtml</a:t>
            </a:r>
          </a:p>
        </p:txBody>
      </p:sp>
      <p:sp>
        <p:nvSpPr>
          <p:cNvPr id="7" name="TextBox 6">
            <a:extLst>
              <a:ext uri="{FF2B5EF4-FFF2-40B4-BE49-F238E27FC236}">
                <a16:creationId xmlns:a16="http://schemas.microsoft.com/office/drawing/2014/main" id="{C003FD25-BB10-4DAF-8AE2-FE00570088C4}"/>
              </a:ext>
            </a:extLst>
          </p:cNvPr>
          <p:cNvSpPr txBox="1"/>
          <p:nvPr/>
        </p:nvSpPr>
        <p:spPr>
          <a:xfrm>
            <a:off x="3046992" y="78445"/>
            <a:ext cx="5891374" cy="2339102"/>
          </a:xfrm>
          <a:prstGeom prst="rect">
            <a:avLst/>
          </a:prstGeom>
          <a:noFill/>
        </p:spPr>
        <p:txBody>
          <a:bodyPr wrap="square">
            <a:spAutoFit/>
          </a:bodyPr>
          <a:lstStyle/>
          <a:p>
            <a:pPr marL="50800"/>
            <a:r>
              <a:rPr lang="en-US" sz="1400" b="1" dirty="0">
                <a:sym typeface="Century Gothic"/>
              </a:rPr>
              <a:t>What are non state actors? </a:t>
            </a:r>
            <a:r>
              <a:rPr lang="en-US" b="1" dirty="0">
                <a:sym typeface="Century Gothic"/>
              </a:rPr>
              <a:t>W</a:t>
            </a:r>
            <a:r>
              <a:rPr lang="en-US" sz="1400" b="1" dirty="0">
                <a:sym typeface="Century Gothic"/>
              </a:rPr>
              <a:t>ho is involved in the Action Agenda?</a:t>
            </a:r>
            <a:endParaRPr lang="en-US" b="1" i="1" dirty="0">
              <a:solidFill>
                <a:srgbClr val="45818E"/>
              </a:solidFill>
              <a:latin typeface="Century Gothic"/>
              <a:sym typeface="Century Gothic"/>
            </a:endParaRPr>
          </a:p>
          <a:p>
            <a:pPr marL="50800"/>
            <a:endParaRPr lang="en-US" sz="600" dirty="0">
              <a:solidFill>
                <a:schemeClr val="tx1"/>
              </a:solidFill>
            </a:endParaRPr>
          </a:p>
          <a:p>
            <a:pPr marL="393700" indent="-342900">
              <a:buFont typeface="Arial" panose="020B0604020202020204" pitchFamily="34" charset="0"/>
              <a:buChar char="•"/>
            </a:pPr>
            <a:r>
              <a:rPr lang="en-US" dirty="0">
                <a:solidFill>
                  <a:schemeClr val="tx1"/>
                </a:solidFill>
              </a:rPr>
              <a:t>Civil Society groups – NGOs, foundations, women’s groups</a:t>
            </a:r>
          </a:p>
          <a:p>
            <a:pPr marL="393700" indent="-342900">
              <a:buFont typeface="Arial" panose="020B0604020202020204" pitchFamily="34" charset="0"/>
              <a:buChar char="•"/>
            </a:pPr>
            <a:r>
              <a:rPr lang="en-US" dirty="0">
                <a:solidFill>
                  <a:schemeClr val="tx1"/>
                </a:solidFill>
              </a:rPr>
              <a:t>Academia &amp; research institutes</a:t>
            </a:r>
          </a:p>
          <a:p>
            <a:pPr marL="393700" indent="-342900">
              <a:buFont typeface="Arial" panose="020B0604020202020204" pitchFamily="34" charset="0"/>
              <a:buChar char="•"/>
            </a:pPr>
            <a:r>
              <a:rPr lang="en-US" dirty="0">
                <a:solidFill>
                  <a:schemeClr val="tx1"/>
                </a:solidFill>
              </a:rPr>
              <a:t>Private Sector and Business</a:t>
            </a:r>
          </a:p>
          <a:p>
            <a:pPr marL="393700" indent="-342900">
              <a:buFont typeface="Arial" panose="020B0604020202020204" pitchFamily="34" charset="0"/>
              <a:buChar char="•"/>
            </a:pPr>
            <a:r>
              <a:rPr lang="en-US" sz="1400" dirty="0">
                <a:solidFill>
                  <a:schemeClr val="tx1"/>
                </a:solidFill>
              </a:rPr>
              <a:t>Sub-national and local governments and authorities</a:t>
            </a:r>
          </a:p>
          <a:p>
            <a:pPr marL="393700" indent="-342900">
              <a:buFont typeface="Arial" panose="020B0604020202020204" pitchFamily="34" charset="0"/>
              <a:buChar char="•"/>
            </a:pPr>
            <a:r>
              <a:rPr lang="en-US" sz="1400" dirty="0">
                <a:solidFill>
                  <a:schemeClr val="tx1"/>
                </a:solidFill>
              </a:rPr>
              <a:t>Youth groups</a:t>
            </a:r>
          </a:p>
          <a:p>
            <a:pPr marL="393700" indent="-342900">
              <a:buFont typeface="Arial" panose="020B0604020202020204" pitchFamily="34" charset="0"/>
              <a:buChar char="•"/>
            </a:pPr>
            <a:r>
              <a:rPr lang="en-US" sz="1400" dirty="0">
                <a:solidFill>
                  <a:schemeClr val="tx1"/>
                </a:solidFill>
              </a:rPr>
              <a:t>Indigenous peoples and local communities (IPLCs)</a:t>
            </a:r>
          </a:p>
          <a:p>
            <a:pPr marL="393700" indent="-342900">
              <a:buFont typeface="Arial" panose="020B0604020202020204" pitchFamily="34" charset="0"/>
              <a:buChar char="•"/>
            </a:pPr>
            <a:r>
              <a:rPr lang="en-US" dirty="0">
                <a:solidFill>
                  <a:schemeClr val="tx1"/>
                </a:solidFill>
              </a:rPr>
              <a:t>Farmer’s </a:t>
            </a:r>
            <a:r>
              <a:rPr lang="en-US" dirty="0" err="1">
                <a:solidFill>
                  <a:schemeClr val="tx1"/>
                </a:solidFill>
              </a:rPr>
              <a:t>orgnizations</a:t>
            </a:r>
            <a:endParaRPr lang="en-US" sz="1400" dirty="0">
              <a:solidFill>
                <a:schemeClr val="tx1"/>
              </a:solidFill>
            </a:endParaRPr>
          </a:p>
          <a:p>
            <a:pPr marL="393700" indent="-342900">
              <a:buFont typeface="Arial" panose="020B0604020202020204" pitchFamily="34" charset="0"/>
              <a:buChar char="•"/>
            </a:pPr>
            <a:r>
              <a:rPr lang="en-US" sz="1400" dirty="0">
                <a:solidFill>
                  <a:schemeClr val="tx1"/>
                </a:solidFill>
              </a:rPr>
              <a:t>UN system / IGO agencies</a:t>
            </a:r>
          </a:p>
          <a:p>
            <a:pPr marL="393700" indent="-342900">
              <a:buFont typeface="Arial" panose="020B0604020202020204" pitchFamily="34" charset="0"/>
              <a:buChar char="•"/>
            </a:pPr>
            <a:r>
              <a:rPr lang="en-US" sz="1400" dirty="0">
                <a:solidFill>
                  <a:schemeClr val="tx1"/>
                </a:solidFill>
              </a:rPr>
              <a:t>Individuals</a:t>
            </a:r>
          </a:p>
        </p:txBody>
      </p:sp>
      <p:sp>
        <p:nvSpPr>
          <p:cNvPr id="9" name="TextBox 8">
            <a:extLst>
              <a:ext uri="{FF2B5EF4-FFF2-40B4-BE49-F238E27FC236}">
                <a16:creationId xmlns:a16="http://schemas.microsoft.com/office/drawing/2014/main" id="{0CB1C266-43C9-486C-BBF5-435699EDBE17}"/>
              </a:ext>
            </a:extLst>
          </p:cNvPr>
          <p:cNvSpPr txBox="1"/>
          <p:nvPr/>
        </p:nvSpPr>
        <p:spPr>
          <a:xfrm>
            <a:off x="3056708" y="2417547"/>
            <a:ext cx="5891376" cy="2508379"/>
          </a:xfrm>
          <a:prstGeom prst="rect">
            <a:avLst/>
          </a:prstGeom>
          <a:noFill/>
        </p:spPr>
        <p:txBody>
          <a:bodyPr wrap="square">
            <a:spAutoFit/>
          </a:bodyPr>
          <a:lstStyle/>
          <a:p>
            <a:r>
              <a:rPr lang="en-US" b="1" dirty="0"/>
              <a:t>What is a voluntary commitment?</a:t>
            </a:r>
          </a:p>
          <a:p>
            <a:endParaRPr lang="en-US" sz="300" b="1" dirty="0"/>
          </a:p>
          <a:p>
            <a:pPr marL="285750" indent="-285750">
              <a:buFont typeface="Arial" panose="020B0604020202020204" pitchFamily="34" charset="0"/>
              <a:buChar char="•"/>
            </a:pPr>
            <a:r>
              <a:rPr lang="en-US" dirty="0">
                <a:solidFill>
                  <a:schemeClr val="tx1"/>
                </a:solidFill>
              </a:rPr>
              <a:t>A </a:t>
            </a:r>
            <a:r>
              <a:rPr lang="en-CA" dirty="0">
                <a:solidFill>
                  <a:schemeClr val="tx1"/>
                </a:solidFill>
              </a:rPr>
              <a:t>pledge to take action to </a:t>
            </a:r>
            <a:r>
              <a:rPr lang="en-CA" b="1" dirty="0">
                <a:solidFill>
                  <a:schemeClr val="tx1"/>
                </a:solidFill>
              </a:rPr>
              <a:t>improve the state of biodiversity</a:t>
            </a:r>
            <a:r>
              <a:rPr lang="en-CA" dirty="0">
                <a:solidFill>
                  <a:schemeClr val="tx1"/>
                </a:solidFill>
              </a:rPr>
              <a:t>, through different approaches and measures, based on science, inspiring others and aligned to one or more of the CBD objectives. </a:t>
            </a:r>
          </a:p>
          <a:p>
            <a:pPr marL="285750" indent="-285750">
              <a:buFont typeface="Arial" panose="020B0604020202020204" pitchFamily="34" charset="0"/>
              <a:buChar char="•"/>
            </a:pPr>
            <a:r>
              <a:rPr lang="en-CA" dirty="0">
                <a:solidFill>
                  <a:schemeClr val="tx1"/>
                </a:solidFill>
              </a:rPr>
              <a:t>Applies to </a:t>
            </a:r>
            <a:r>
              <a:rPr lang="en-CA" b="1" dirty="0">
                <a:solidFill>
                  <a:schemeClr val="tx1"/>
                </a:solidFill>
              </a:rPr>
              <a:t>any scale, level &amp; sector</a:t>
            </a:r>
            <a:r>
              <a:rPr lang="en-CA" dirty="0">
                <a:solidFill>
                  <a:schemeClr val="tx1"/>
                </a:solidFill>
              </a:rPr>
              <a:t>. Submitted by non state actors. </a:t>
            </a:r>
          </a:p>
          <a:p>
            <a:pPr marL="285750" indent="-285750">
              <a:buFont typeface="Arial" panose="020B0604020202020204" pitchFamily="34" charset="0"/>
              <a:buChar char="•"/>
            </a:pPr>
            <a:r>
              <a:rPr lang="en-US" dirty="0"/>
              <a:t>Includes </a:t>
            </a:r>
            <a:r>
              <a:rPr lang="en-US" b="1" dirty="0"/>
              <a:t>relevant, tangible and measurable actions</a:t>
            </a:r>
            <a:r>
              <a:rPr lang="en-US" dirty="0"/>
              <a:t>.</a:t>
            </a:r>
          </a:p>
          <a:p>
            <a:pPr marL="285750" indent="-285750">
              <a:buFont typeface="Arial" panose="020B0604020202020204" pitchFamily="34" charset="0"/>
              <a:buChar char="•"/>
            </a:pPr>
            <a:r>
              <a:rPr lang="en-US" dirty="0"/>
              <a:t>Contributes to the </a:t>
            </a:r>
            <a:r>
              <a:rPr lang="en-US" b="1" dirty="0"/>
              <a:t>transformational changes </a:t>
            </a:r>
            <a:r>
              <a:rPr lang="en-US" dirty="0"/>
              <a:t>needed to put biodiversity on a path to recovery by 2030.</a:t>
            </a:r>
          </a:p>
          <a:p>
            <a:pPr marL="285750" indent="-285750">
              <a:buFont typeface="Arial" panose="020B0604020202020204" pitchFamily="34" charset="0"/>
              <a:buChar char="•"/>
            </a:pPr>
            <a:r>
              <a:rPr lang="en-CA" dirty="0">
                <a:sym typeface="Century Gothic"/>
              </a:rPr>
              <a:t>Contributes to other SDGs to enhance </a:t>
            </a:r>
            <a:r>
              <a:rPr lang="en-CA" b="1" dirty="0">
                <a:sym typeface="Century Gothic"/>
              </a:rPr>
              <a:t>integrated solutions</a:t>
            </a:r>
            <a:r>
              <a:rPr lang="en-CA" dirty="0">
                <a:sym typeface="Century Gothic"/>
              </a:rPr>
              <a:t>. </a:t>
            </a:r>
          </a:p>
          <a:p>
            <a:pPr marL="285750" indent="-285750">
              <a:buFont typeface="Arial" panose="020B0604020202020204" pitchFamily="34" charset="0"/>
              <a:buChar char="•"/>
            </a:pPr>
            <a:r>
              <a:rPr lang="en-US" dirty="0"/>
              <a:t>I</a:t>
            </a:r>
            <a:r>
              <a:rPr lang="en-US" sz="1400" b="0" i="0" u="none" strike="noStrike" cap="none" dirty="0">
                <a:solidFill>
                  <a:srgbClr val="000000"/>
                </a:solidFill>
                <a:effectLst/>
                <a:latin typeface="Arial"/>
                <a:ea typeface="Arial"/>
                <a:cs typeface="Arial"/>
                <a:sym typeface="Arial"/>
              </a:rPr>
              <a:t>ndicates how results will be </a:t>
            </a:r>
            <a:r>
              <a:rPr lang="en-US" sz="1400" b="1" i="0" u="none" strike="noStrike" cap="none" dirty="0">
                <a:solidFill>
                  <a:srgbClr val="000000"/>
                </a:solidFill>
                <a:effectLst/>
                <a:latin typeface="Arial"/>
                <a:ea typeface="Arial"/>
                <a:cs typeface="Arial"/>
                <a:sym typeface="Arial"/>
              </a:rPr>
              <a:t>reported, including baselines and metrics t</a:t>
            </a:r>
            <a:r>
              <a:rPr lang="en-US" sz="1400" b="0" i="0" u="none" strike="noStrike" cap="none" dirty="0">
                <a:solidFill>
                  <a:srgbClr val="000000"/>
                </a:solidFill>
                <a:effectLst/>
                <a:latin typeface="Arial"/>
                <a:ea typeface="Arial"/>
                <a:cs typeface="Arial"/>
                <a:sym typeface="Arial"/>
              </a:rPr>
              <a:t>hat will be used in the process.</a:t>
            </a:r>
            <a:endParaRPr lang="en-US" dirty="0"/>
          </a:p>
        </p:txBody>
      </p:sp>
    </p:spTree>
    <p:extLst>
      <p:ext uri="{BB962C8B-B14F-4D97-AF65-F5344CB8AC3E}">
        <p14:creationId xmlns:p14="http://schemas.microsoft.com/office/powerpoint/2010/main" val="1800332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1"/>
          <p:cNvPicPr preferRelativeResize="0"/>
          <p:nvPr/>
        </p:nvPicPr>
        <p:blipFill rotWithShape="1">
          <a:blip r:embed="rId3">
            <a:alphaModFix/>
          </a:blip>
          <a:srcRect b="999"/>
          <a:stretch/>
        </p:blipFill>
        <p:spPr>
          <a:xfrm>
            <a:off x="161550" y="176513"/>
            <a:ext cx="5614499" cy="4790475"/>
          </a:xfrm>
          <a:prstGeom prst="rect">
            <a:avLst/>
          </a:prstGeom>
          <a:noFill/>
          <a:ln>
            <a:noFill/>
          </a:ln>
        </p:spPr>
      </p:pic>
      <p:pic>
        <p:nvPicPr>
          <p:cNvPr id="158" name="Google Shape;158;p21"/>
          <p:cNvPicPr preferRelativeResize="0"/>
          <p:nvPr/>
        </p:nvPicPr>
        <p:blipFill>
          <a:blip r:embed="rId4">
            <a:alphaModFix/>
          </a:blip>
          <a:stretch>
            <a:fillRect/>
          </a:stretch>
        </p:blipFill>
        <p:spPr>
          <a:xfrm>
            <a:off x="5852250" y="41566"/>
            <a:ext cx="3243325" cy="2709784"/>
          </a:xfrm>
          <a:prstGeom prst="rect">
            <a:avLst/>
          </a:prstGeom>
          <a:noFill/>
          <a:ln>
            <a:noFill/>
          </a:ln>
        </p:spPr>
      </p:pic>
      <p:pic>
        <p:nvPicPr>
          <p:cNvPr id="159" name="Google Shape;159;p21"/>
          <p:cNvPicPr preferRelativeResize="0"/>
          <p:nvPr/>
        </p:nvPicPr>
        <p:blipFill>
          <a:blip r:embed="rId5">
            <a:alphaModFix/>
          </a:blip>
          <a:stretch>
            <a:fillRect/>
          </a:stretch>
        </p:blipFill>
        <p:spPr>
          <a:xfrm>
            <a:off x="5906967" y="2573801"/>
            <a:ext cx="3212725" cy="2572950"/>
          </a:xfrm>
          <a:prstGeom prst="rect">
            <a:avLst/>
          </a:prstGeom>
          <a:noFill/>
          <a:ln>
            <a:noFill/>
          </a:ln>
        </p:spPr>
      </p:pic>
      <p:pic>
        <p:nvPicPr>
          <p:cNvPr id="160" name="Google Shape;160;p21"/>
          <p:cNvPicPr preferRelativeResize="0"/>
          <p:nvPr/>
        </p:nvPicPr>
        <p:blipFill>
          <a:blip r:embed="rId6">
            <a:alphaModFix/>
          </a:blip>
          <a:stretch>
            <a:fillRect/>
          </a:stretch>
        </p:blipFill>
        <p:spPr>
          <a:xfrm>
            <a:off x="76000" y="52075"/>
            <a:ext cx="5852450" cy="552450"/>
          </a:xfrm>
          <a:prstGeom prst="rect">
            <a:avLst/>
          </a:prstGeom>
          <a:noFill/>
          <a:ln>
            <a:noFill/>
          </a:ln>
        </p:spPr>
      </p:pic>
      <p:sp>
        <p:nvSpPr>
          <p:cNvPr id="161" name="Google Shape;161;p21"/>
          <p:cNvSpPr txBox="1"/>
          <p:nvPr/>
        </p:nvSpPr>
        <p:spPr>
          <a:xfrm>
            <a:off x="155025" y="4696625"/>
            <a:ext cx="134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7"/>
              </a:rPr>
              <a:t>GBO 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7" name="Google Shape;83;p15">
            <a:extLst>
              <a:ext uri="{FF2B5EF4-FFF2-40B4-BE49-F238E27FC236}">
                <a16:creationId xmlns:a16="http://schemas.microsoft.com/office/drawing/2014/main" id="{3C8E4A3C-8397-1645-86C2-B8D516C35885}"/>
              </a:ext>
            </a:extLst>
          </p:cNvPr>
          <p:cNvCxnSpPr/>
          <p:nvPr/>
        </p:nvCxnSpPr>
        <p:spPr>
          <a:xfrm>
            <a:off x="3491917" y="309378"/>
            <a:ext cx="0" cy="4377600"/>
          </a:xfrm>
          <a:prstGeom prst="straightConnector1">
            <a:avLst/>
          </a:prstGeom>
          <a:noFill/>
          <a:ln w="19050" cap="flat" cmpd="sng">
            <a:solidFill>
              <a:schemeClr val="dk2"/>
            </a:solidFill>
            <a:prstDash val="solid"/>
            <a:round/>
            <a:headEnd type="none" w="med" len="med"/>
            <a:tailEnd type="none" w="med" len="med"/>
          </a:ln>
        </p:spPr>
      </p:cxnSp>
      <p:sp>
        <p:nvSpPr>
          <p:cNvPr id="4" name="Rectangle 3">
            <a:extLst>
              <a:ext uri="{FF2B5EF4-FFF2-40B4-BE49-F238E27FC236}">
                <a16:creationId xmlns:a16="http://schemas.microsoft.com/office/drawing/2014/main" id="{E44850FF-28B0-4440-9DD9-055CD398E52F}"/>
              </a:ext>
            </a:extLst>
          </p:cNvPr>
          <p:cNvSpPr/>
          <p:nvPr/>
        </p:nvSpPr>
        <p:spPr>
          <a:xfrm>
            <a:off x="221403" y="127343"/>
            <a:ext cx="3406699" cy="4739759"/>
          </a:xfrm>
          <a:prstGeom prst="rect">
            <a:avLst/>
          </a:prstGeom>
        </p:spPr>
        <p:txBody>
          <a:bodyPr wrap="square">
            <a:spAutoFit/>
          </a:bodyPr>
          <a:lstStyle/>
          <a:p>
            <a:pPr lvl="0"/>
            <a:r>
              <a:rPr lang="en-CA" sz="2000" b="1" dirty="0">
                <a:solidFill>
                  <a:srgbClr val="45818E"/>
                </a:solidFill>
                <a:latin typeface="Century Gothic"/>
                <a:ea typeface="Century Gothic"/>
                <a:cs typeface="Century Gothic"/>
                <a:sym typeface="Century Gothic"/>
              </a:rPr>
              <a:t>4. </a:t>
            </a:r>
            <a:r>
              <a:rPr lang="en-CA" sz="2000" b="1" dirty="0">
                <a:solidFill>
                  <a:srgbClr val="45818E"/>
                </a:solidFill>
                <a:latin typeface="Century Gothic"/>
                <a:sym typeface="Century Gothic"/>
              </a:rPr>
              <a:t>Action Categories</a:t>
            </a:r>
            <a:r>
              <a:rPr lang="en-CA" sz="2000" b="1" dirty="0">
                <a:solidFill>
                  <a:srgbClr val="45818E"/>
                </a:solidFill>
                <a:latin typeface="Century Gothic"/>
                <a:ea typeface="Century Gothic"/>
                <a:cs typeface="Century Gothic"/>
                <a:sym typeface="Century Gothic"/>
              </a:rPr>
              <a:t>:</a:t>
            </a:r>
          </a:p>
          <a:p>
            <a:pPr lvl="0"/>
            <a:endParaRPr lang="en-CA" sz="800" b="1" dirty="0">
              <a:solidFill>
                <a:srgbClr val="45818E"/>
              </a:solidFill>
              <a:latin typeface="Century Gothic"/>
              <a:ea typeface="Century Gothic"/>
              <a:cs typeface="Century Gothic"/>
              <a:sym typeface="Century Gothic"/>
            </a:endParaRPr>
          </a:p>
          <a:p>
            <a:pPr marL="50800" lvl="0">
              <a:buClr>
                <a:schemeClr val="dk2"/>
              </a:buClr>
              <a:buSzPts val="2800"/>
            </a:pPr>
            <a:r>
              <a:rPr lang="en-GB" sz="1600" dirty="0">
                <a:solidFill>
                  <a:srgbClr val="45818E"/>
                </a:solidFill>
                <a:latin typeface="Arial Narrow" panose="020B0606020202030204" pitchFamily="34" charset="0"/>
              </a:rPr>
              <a:t>1.food systems &amp; health;</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2. freshwater, coastal &amp; ocean ecosystems; </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3. conservation &amp; restoration of land ecosystem; </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4. climate change mitigation &amp; adaptation;</a:t>
            </a:r>
          </a:p>
          <a:p>
            <a:pPr marL="50800" lvl="0">
              <a:buClr>
                <a:schemeClr val="dk2"/>
              </a:buClr>
              <a:buSzPts val="2800"/>
            </a:pPr>
            <a:r>
              <a:rPr lang="en-GB" sz="500" dirty="0">
                <a:solidFill>
                  <a:srgbClr val="45818E"/>
                </a:solidFill>
                <a:latin typeface="Arial Narrow" panose="020B0606020202030204" pitchFamily="34" charset="0"/>
              </a:rPr>
              <a:t> </a:t>
            </a:r>
          </a:p>
          <a:p>
            <a:pPr marL="50800" lvl="0">
              <a:buClr>
                <a:schemeClr val="dk2"/>
              </a:buClr>
              <a:buSzPts val="2800"/>
            </a:pPr>
            <a:r>
              <a:rPr lang="en-GB" sz="1600" dirty="0">
                <a:solidFill>
                  <a:srgbClr val="45818E"/>
                </a:solidFill>
                <a:latin typeface="Arial Narrow" panose="020B0606020202030204" pitchFamily="34" charset="0"/>
              </a:rPr>
              <a:t>5. conservation &amp; sustainable use of species; </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6. sustainable consumption &amp; production;</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7. stewardship;</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8. urban sustainability; </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9. green finance; </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10. biosafety;  </a:t>
            </a:r>
          </a:p>
          <a:p>
            <a:pPr marL="50800" lvl="0">
              <a:buClr>
                <a:schemeClr val="dk2"/>
              </a:buClr>
              <a:buSzPts val="2800"/>
            </a:pPr>
            <a:endParaRPr lang="en-GB" sz="500" dirty="0">
              <a:solidFill>
                <a:srgbClr val="45818E"/>
              </a:solidFill>
              <a:latin typeface="Arial Narrow" panose="020B0606020202030204" pitchFamily="34" charset="0"/>
            </a:endParaRPr>
          </a:p>
          <a:p>
            <a:pPr marL="50800" lvl="0">
              <a:buClr>
                <a:schemeClr val="dk2"/>
              </a:buClr>
              <a:buSzPts val="2800"/>
            </a:pPr>
            <a:r>
              <a:rPr lang="en-GB" sz="1600" dirty="0">
                <a:solidFill>
                  <a:srgbClr val="45818E"/>
                </a:solidFill>
                <a:latin typeface="Arial Narrow" panose="020B0606020202030204" pitchFamily="34" charset="0"/>
              </a:rPr>
              <a:t>11. access to benefit-sharing mechanisms. </a:t>
            </a:r>
            <a:endParaRPr lang="en-CA" sz="1600" dirty="0">
              <a:solidFill>
                <a:srgbClr val="45818E"/>
              </a:solidFill>
              <a:latin typeface="Arial Narrow" panose="020B0606020202030204" pitchFamily="34" charset="0"/>
              <a:sym typeface="Century Gothic"/>
            </a:endParaRPr>
          </a:p>
        </p:txBody>
      </p:sp>
      <p:pic>
        <p:nvPicPr>
          <p:cNvPr id="2" name="Picture 1">
            <a:extLst>
              <a:ext uri="{FF2B5EF4-FFF2-40B4-BE49-F238E27FC236}">
                <a16:creationId xmlns:a16="http://schemas.microsoft.com/office/drawing/2014/main" id="{8B50395B-ACE2-49BB-816C-2BF5D871A21D}"/>
              </a:ext>
            </a:extLst>
          </p:cNvPr>
          <p:cNvPicPr>
            <a:picLocks noChangeAspect="1"/>
          </p:cNvPicPr>
          <p:nvPr/>
        </p:nvPicPr>
        <p:blipFill>
          <a:blip r:embed="rId3"/>
          <a:stretch>
            <a:fillRect/>
          </a:stretch>
        </p:blipFill>
        <p:spPr>
          <a:xfrm>
            <a:off x="3628102" y="309379"/>
            <a:ext cx="5515898" cy="3604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3" y="237335"/>
            <a:ext cx="2923243" cy="1421648"/>
          </a:xfrm>
          <a:prstGeom prst="rect">
            <a:avLst/>
          </a:prstGeom>
          <a:noFill/>
          <a:ln>
            <a:noFill/>
          </a:ln>
        </p:spPr>
        <p:txBody>
          <a:bodyPr spcFirstLastPara="1" wrap="square" lIns="91425" tIns="91425" rIns="91425" bIns="91425" anchor="t" anchorCtr="0">
            <a:noAutofit/>
          </a:bodyPr>
          <a:lstStyle/>
          <a:p>
            <a:pPr marL="0" indent="0">
              <a:buFont typeface="Arial"/>
              <a:buNone/>
            </a:pPr>
            <a:r>
              <a:rPr lang="en-CA" sz="2000" b="1" dirty="0">
                <a:solidFill>
                  <a:srgbClr val="45818E"/>
                </a:solidFill>
                <a:latin typeface="Century Gothic"/>
                <a:sym typeface="Century Gothic"/>
              </a:rPr>
              <a:t>5. Steps to make your voluntary commitment</a:t>
            </a:r>
          </a:p>
          <a:p>
            <a:pPr marL="0" indent="0">
              <a:buFont typeface="Arial"/>
              <a:buNone/>
            </a:pPr>
            <a:endParaRPr lang="en-CA" sz="2000" b="1" dirty="0">
              <a:solidFill>
                <a:srgbClr val="45818E"/>
              </a:solidFill>
              <a:latin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cxnSp>
        <p:nvCxnSpPr>
          <p:cNvPr id="83" name="Google Shape;83;p15"/>
          <p:cNvCxnSpPr/>
          <p:nvPr/>
        </p:nvCxnSpPr>
        <p:spPr>
          <a:xfrm>
            <a:off x="3055868" y="388764"/>
            <a:ext cx="0" cy="4377600"/>
          </a:xfrm>
          <a:prstGeom prst="straightConnector1">
            <a:avLst/>
          </a:prstGeom>
          <a:noFill/>
          <a:ln w="19050" cap="flat" cmpd="sng">
            <a:solidFill>
              <a:schemeClr val="dk2"/>
            </a:solidFill>
            <a:prstDash val="solid"/>
            <a:round/>
            <a:headEnd type="none" w="med" len="med"/>
            <a:tailEnd type="none" w="med" len="med"/>
          </a:ln>
        </p:spPr>
      </p:cxnSp>
      <p:sp>
        <p:nvSpPr>
          <p:cNvPr id="2" name="Rectangle 1">
            <a:extLst>
              <a:ext uri="{FF2B5EF4-FFF2-40B4-BE49-F238E27FC236}">
                <a16:creationId xmlns:a16="http://schemas.microsoft.com/office/drawing/2014/main" id="{407D64B7-BED5-4A3E-889A-B73B746F0BF3}"/>
              </a:ext>
            </a:extLst>
          </p:cNvPr>
          <p:cNvSpPr/>
          <p:nvPr/>
        </p:nvSpPr>
        <p:spPr>
          <a:xfrm>
            <a:off x="3108960" y="156753"/>
            <a:ext cx="5044419" cy="400110"/>
          </a:xfrm>
          <a:prstGeom prst="rect">
            <a:avLst/>
          </a:prstGeom>
        </p:spPr>
        <p:txBody>
          <a:bodyPr wrap="square">
            <a:spAutoFit/>
          </a:bodyPr>
          <a:lstStyle/>
          <a:p>
            <a:pPr lvl="0"/>
            <a:r>
              <a:rPr lang="en" sz="2000" b="1" dirty="0">
                <a:sym typeface="Century Gothic"/>
              </a:rPr>
              <a:t>How to make a commitment?</a:t>
            </a:r>
          </a:p>
        </p:txBody>
      </p:sp>
      <p:sp>
        <p:nvSpPr>
          <p:cNvPr id="3" name="Rectangle 2">
            <a:extLst>
              <a:ext uri="{FF2B5EF4-FFF2-40B4-BE49-F238E27FC236}">
                <a16:creationId xmlns:a16="http://schemas.microsoft.com/office/drawing/2014/main" id="{CD874AD8-880D-4ECF-896F-CD180AB06EDA}"/>
              </a:ext>
            </a:extLst>
          </p:cNvPr>
          <p:cNvSpPr/>
          <p:nvPr/>
        </p:nvSpPr>
        <p:spPr>
          <a:xfrm>
            <a:off x="3083934" y="556863"/>
            <a:ext cx="5997673" cy="4431983"/>
          </a:xfrm>
          <a:prstGeom prst="rect">
            <a:avLst/>
          </a:prstGeom>
        </p:spPr>
        <p:txBody>
          <a:bodyPr wrap="square">
            <a:spAutoFit/>
          </a:bodyPr>
          <a:lstStyle/>
          <a:p>
            <a:pPr lvl="0"/>
            <a:r>
              <a:rPr lang="en-CA" sz="1600" dirty="0"/>
              <a:t>1. </a:t>
            </a:r>
            <a:r>
              <a:rPr lang="en-CA" sz="1600" b="1" dirty="0"/>
              <a:t>Make your assessment and define the scale of your actions</a:t>
            </a:r>
            <a:r>
              <a:rPr lang="en-CA" sz="1600" dirty="0"/>
              <a:t>. What need to change and why? Where are improvements needed and how can your commitment  improve the state of biodiversity? Where and how can your organization make the most positive change, internally and externally?   </a:t>
            </a:r>
          </a:p>
          <a:p>
            <a:pPr lvl="0"/>
            <a:endParaRPr lang="en-CA" sz="1100" dirty="0">
              <a:highlight>
                <a:srgbClr val="FFFF00"/>
              </a:highlight>
            </a:endParaRPr>
          </a:p>
          <a:p>
            <a:pPr lvl="0"/>
            <a:r>
              <a:rPr lang="en-CA" sz="1600" dirty="0"/>
              <a:t>2. </a:t>
            </a:r>
            <a:r>
              <a:rPr lang="en-CA" sz="1600" b="1" dirty="0"/>
              <a:t>Plan, prioritise, examine the trade-offs, and your budget and tracking methods.</a:t>
            </a:r>
            <a:r>
              <a:rPr lang="en-CA" sz="1600" dirty="0"/>
              <a:t> Identify what, how and with whom you can implement and monitor your actions. Recognize how your commitment can </a:t>
            </a:r>
            <a:r>
              <a:rPr lang="en" sz="1600" dirty="0"/>
              <a:t>generate a measurable impact and shift in the management of your own activities</a:t>
            </a:r>
            <a:r>
              <a:rPr lang="en-CA" sz="1600" dirty="0"/>
              <a:t>. </a:t>
            </a:r>
          </a:p>
          <a:p>
            <a:pPr lvl="0"/>
            <a:endParaRPr lang="en-CA" sz="500" dirty="0"/>
          </a:p>
          <a:p>
            <a:pPr lvl="0"/>
            <a:r>
              <a:rPr lang="en-CA" sz="1600" dirty="0"/>
              <a:t>3. </a:t>
            </a:r>
            <a:r>
              <a:rPr lang="en-CA" sz="1600" b="1" dirty="0">
                <a:solidFill>
                  <a:schemeClr val="tx1"/>
                </a:solidFill>
              </a:rPr>
              <a:t>Identify and review </a:t>
            </a:r>
            <a:r>
              <a:rPr lang="en-CA" sz="1600" dirty="0"/>
              <a:t>the Action Agenda form that best fits your organization. </a:t>
            </a:r>
            <a:r>
              <a:rPr lang="en-CA" dirty="0"/>
              <a:t> </a:t>
            </a:r>
          </a:p>
          <a:p>
            <a:pPr lvl="0"/>
            <a:endParaRPr lang="en-CA" sz="500" dirty="0"/>
          </a:p>
          <a:p>
            <a:pPr lvl="0"/>
            <a:r>
              <a:rPr lang="en-CA" sz="1600" dirty="0"/>
              <a:t>4. </a:t>
            </a:r>
            <a:r>
              <a:rPr lang="en-CA" sz="1600" b="1" dirty="0"/>
              <a:t>Check the criteria, fill the form and submit </a:t>
            </a:r>
            <a:r>
              <a:rPr lang="en-CA" sz="1600" dirty="0"/>
              <a:t>your commitment. </a:t>
            </a:r>
          </a:p>
          <a:p>
            <a:pPr lvl="0"/>
            <a:endParaRPr lang="en-CA" sz="500" dirty="0"/>
          </a:p>
          <a:p>
            <a:pPr lvl="0"/>
            <a:r>
              <a:rPr lang="en-CA" sz="1600" dirty="0"/>
              <a:t>5. </a:t>
            </a:r>
            <a:r>
              <a:rPr lang="en-CA" sz="1600" b="1" dirty="0"/>
              <a:t>Lead by example and connect </a:t>
            </a:r>
            <a:r>
              <a:rPr lang="en-CA" sz="1600" dirty="0"/>
              <a:t>with the Secretariat to promote your commitment!</a:t>
            </a:r>
          </a:p>
        </p:txBody>
      </p:sp>
      <p:pic>
        <p:nvPicPr>
          <p:cNvPr id="4" name="Picture 3">
            <a:extLst>
              <a:ext uri="{FF2B5EF4-FFF2-40B4-BE49-F238E27FC236}">
                <a16:creationId xmlns:a16="http://schemas.microsoft.com/office/drawing/2014/main" id="{0081D727-226D-4873-9097-D6850C844575}"/>
              </a:ext>
            </a:extLst>
          </p:cNvPr>
          <p:cNvPicPr>
            <a:picLocks noChangeAspect="1"/>
          </p:cNvPicPr>
          <p:nvPr/>
        </p:nvPicPr>
        <p:blipFill>
          <a:blip r:embed="rId3"/>
          <a:stretch>
            <a:fillRect/>
          </a:stretch>
        </p:blipFill>
        <p:spPr>
          <a:xfrm>
            <a:off x="0" y="1658983"/>
            <a:ext cx="3005588" cy="2826609"/>
          </a:xfrm>
          <a:prstGeom prst="rect">
            <a:avLst/>
          </a:prstGeom>
        </p:spPr>
      </p:pic>
    </p:spTree>
    <p:extLst>
      <p:ext uri="{BB962C8B-B14F-4D97-AF65-F5344CB8AC3E}">
        <p14:creationId xmlns:p14="http://schemas.microsoft.com/office/powerpoint/2010/main" val="1946239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3" y="237335"/>
            <a:ext cx="2923243" cy="1421648"/>
          </a:xfrm>
          <a:prstGeom prst="rect">
            <a:avLst/>
          </a:prstGeom>
          <a:noFill/>
          <a:ln>
            <a:noFill/>
          </a:ln>
        </p:spPr>
        <p:txBody>
          <a:bodyPr spcFirstLastPara="1" wrap="square" lIns="91425" tIns="91425" rIns="91425" bIns="91425" anchor="t" anchorCtr="0">
            <a:noAutofit/>
          </a:bodyPr>
          <a:lstStyle/>
          <a:p>
            <a:pPr marL="0" indent="0">
              <a:buFont typeface="Arial"/>
              <a:buNone/>
            </a:pPr>
            <a:r>
              <a:rPr lang="en-CA" sz="2000" b="1" dirty="0">
                <a:solidFill>
                  <a:srgbClr val="45818E"/>
                </a:solidFill>
                <a:latin typeface="Century Gothic"/>
                <a:sym typeface="Century Gothic"/>
              </a:rPr>
              <a:t>5. Steps to make your voluntary commitment</a:t>
            </a:r>
          </a:p>
          <a:p>
            <a:pPr marL="0" indent="0">
              <a:buFont typeface="Arial"/>
              <a:buNone/>
            </a:pPr>
            <a:endParaRPr lang="en-CA" sz="2000" b="1" dirty="0">
              <a:solidFill>
                <a:srgbClr val="45818E"/>
              </a:solidFill>
              <a:latin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407D64B7-BED5-4A3E-889A-B73B746F0BF3}"/>
              </a:ext>
            </a:extLst>
          </p:cNvPr>
          <p:cNvSpPr/>
          <p:nvPr/>
        </p:nvSpPr>
        <p:spPr>
          <a:xfrm>
            <a:off x="3108960" y="156753"/>
            <a:ext cx="5044419" cy="400110"/>
          </a:xfrm>
          <a:prstGeom prst="rect">
            <a:avLst/>
          </a:prstGeom>
        </p:spPr>
        <p:txBody>
          <a:bodyPr wrap="square">
            <a:spAutoFit/>
          </a:bodyPr>
          <a:lstStyle/>
          <a:p>
            <a:pPr lvl="0"/>
            <a:r>
              <a:rPr lang="en" sz="2000" b="1" dirty="0">
                <a:sym typeface="Century Gothic"/>
              </a:rPr>
              <a:t>How to make a commitment?</a:t>
            </a:r>
          </a:p>
        </p:txBody>
      </p:sp>
      <p:pic>
        <p:nvPicPr>
          <p:cNvPr id="5" name="Picture 4">
            <a:extLst>
              <a:ext uri="{FF2B5EF4-FFF2-40B4-BE49-F238E27FC236}">
                <a16:creationId xmlns:a16="http://schemas.microsoft.com/office/drawing/2014/main" id="{D9CF0C63-54F8-4849-8637-E564A067D829}"/>
              </a:ext>
            </a:extLst>
          </p:cNvPr>
          <p:cNvPicPr>
            <a:picLocks noChangeAspect="1"/>
          </p:cNvPicPr>
          <p:nvPr/>
        </p:nvPicPr>
        <p:blipFill>
          <a:blip r:embed="rId3"/>
          <a:stretch>
            <a:fillRect/>
          </a:stretch>
        </p:blipFill>
        <p:spPr>
          <a:xfrm>
            <a:off x="234176" y="1403604"/>
            <a:ext cx="8486077" cy="3583143"/>
          </a:xfrm>
          <a:prstGeom prst="rect">
            <a:avLst/>
          </a:prstGeom>
        </p:spPr>
      </p:pic>
    </p:spTree>
    <p:extLst>
      <p:ext uri="{BB962C8B-B14F-4D97-AF65-F5344CB8AC3E}">
        <p14:creationId xmlns:p14="http://schemas.microsoft.com/office/powerpoint/2010/main" val="2851118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132623" y="237335"/>
            <a:ext cx="2923243" cy="1421648"/>
          </a:xfrm>
          <a:prstGeom prst="rect">
            <a:avLst/>
          </a:prstGeom>
          <a:noFill/>
          <a:ln>
            <a:noFill/>
          </a:ln>
        </p:spPr>
        <p:txBody>
          <a:bodyPr spcFirstLastPara="1" wrap="square" lIns="91425" tIns="91425" rIns="91425" bIns="91425" anchor="t" anchorCtr="0">
            <a:noAutofit/>
          </a:bodyPr>
          <a:lstStyle/>
          <a:p>
            <a:pPr marL="0" indent="0">
              <a:buFont typeface="Arial"/>
              <a:buNone/>
            </a:pPr>
            <a:r>
              <a:rPr lang="en-CA" sz="2000" b="1" dirty="0">
                <a:solidFill>
                  <a:srgbClr val="45818E"/>
                </a:solidFill>
                <a:latin typeface="Century Gothic"/>
                <a:sym typeface="Century Gothic"/>
              </a:rPr>
              <a:t>5. Steps to find a pledge</a:t>
            </a:r>
          </a:p>
          <a:p>
            <a:pPr marL="0" indent="0">
              <a:buFont typeface="Arial"/>
              <a:buNone/>
            </a:pPr>
            <a:endParaRPr lang="en-CA" sz="2000" b="1" dirty="0">
              <a:solidFill>
                <a:srgbClr val="45818E"/>
              </a:solidFill>
              <a:latin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r>
              <a:rPr lang="en-CA" sz="2000" b="1" dirty="0">
                <a:solidFill>
                  <a:schemeClr val="bg1"/>
                </a:solidFill>
              </a:rPr>
              <a:t>Impact/Incentive:</a:t>
            </a:r>
            <a:endParaRPr lang="en-CA" sz="2000" dirty="0"/>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a:p>
            <a:pPr marL="0" lvl="0" indent="0" algn="l" rtl="0">
              <a:spcBef>
                <a:spcPts val="0"/>
              </a:spcBef>
              <a:spcAft>
                <a:spcPts val="0"/>
              </a:spcAft>
              <a:buNone/>
            </a:pPr>
            <a:endParaRPr lang="en" sz="2000" b="1" dirty="0">
              <a:solidFill>
                <a:srgbClr val="45818E"/>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407D64B7-BED5-4A3E-889A-B73B746F0BF3}"/>
              </a:ext>
            </a:extLst>
          </p:cNvPr>
          <p:cNvSpPr/>
          <p:nvPr/>
        </p:nvSpPr>
        <p:spPr>
          <a:xfrm>
            <a:off x="3108960" y="156753"/>
            <a:ext cx="5044419" cy="400110"/>
          </a:xfrm>
          <a:prstGeom prst="rect">
            <a:avLst/>
          </a:prstGeom>
        </p:spPr>
        <p:txBody>
          <a:bodyPr wrap="square">
            <a:spAutoFit/>
          </a:bodyPr>
          <a:lstStyle/>
          <a:p>
            <a:pPr lvl="0"/>
            <a:r>
              <a:rPr lang="en" sz="2000" b="1" dirty="0">
                <a:sym typeface="Century Gothic"/>
              </a:rPr>
              <a:t>How to </a:t>
            </a:r>
            <a:r>
              <a:rPr lang="en-US" sz="2000" b="1" dirty="0">
                <a:sym typeface="Century Gothic"/>
              </a:rPr>
              <a:t>find</a:t>
            </a:r>
            <a:r>
              <a:rPr lang="en" sz="2000" b="1" dirty="0">
                <a:sym typeface="Century Gothic"/>
              </a:rPr>
              <a:t> a commitment?</a:t>
            </a:r>
          </a:p>
        </p:txBody>
      </p:sp>
      <p:pic>
        <p:nvPicPr>
          <p:cNvPr id="5" name="Picture 4">
            <a:extLst>
              <a:ext uri="{FF2B5EF4-FFF2-40B4-BE49-F238E27FC236}">
                <a16:creationId xmlns:a16="http://schemas.microsoft.com/office/drawing/2014/main" id="{C1005147-0631-438D-AAFB-ADBB3F056634}"/>
              </a:ext>
            </a:extLst>
          </p:cNvPr>
          <p:cNvPicPr>
            <a:picLocks noChangeAspect="1"/>
          </p:cNvPicPr>
          <p:nvPr/>
        </p:nvPicPr>
        <p:blipFill>
          <a:blip r:embed="rId3"/>
          <a:stretch>
            <a:fillRect/>
          </a:stretch>
        </p:blipFill>
        <p:spPr>
          <a:xfrm>
            <a:off x="1371599" y="1325252"/>
            <a:ext cx="7014117" cy="3419986"/>
          </a:xfrm>
          <a:prstGeom prst="rect">
            <a:avLst/>
          </a:prstGeom>
        </p:spPr>
      </p:pic>
    </p:spTree>
    <p:extLst>
      <p:ext uri="{BB962C8B-B14F-4D97-AF65-F5344CB8AC3E}">
        <p14:creationId xmlns:p14="http://schemas.microsoft.com/office/powerpoint/2010/main" val="27312538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3700</TotalTime>
  <Words>1823</Words>
  <Application>Microsoft Office PowerPoint</Application>
  <PresentationFormat>On-screen Show (16:9)</PresentationFormat>
  <Paragraphs>267</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Narrow</vt:lpstr>
      <vt:lpstr>Calibri</vt:lpstr>
      <vt:lpstr>Century Gothic</vt:lpstr>
      <vt:lpstr>Courier New</vt:lpstr>
      <vt:lpstr>Symbol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the global movement:  https://www.cbd.int/portals/action-agenda/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Santamaria</dc:creator>
  <cp:lastModifiedBy>Ulrika Nilsson</cp:lastModifiedBy>
  <cp:revision>18</cp:revision>
  <dcterms:modified xsi:type="dcterms:W3CDTF">2021-10-05T18:57:07Z</dcterms:modified>
</cp:coreProperties>
</file>